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
      <p:font typeface="Nunito"/>
      <p:regular r:id="rId44"/>
      <p:bold r:id="rId45"/>
      <p:italic r:id="rId46"/>
      <p:boldItalic r:id="rId47"/>
    </p:embeddedFont>
    <p:embeddedFont>
      <p:font typeface="Google Sans"/>
      <p:regular r:id="rId48"/>
      <p:bold r:id="rId49"/>
      <p:italic r:id="rId50"/>
      <p:boldItalic r:id="rId51"/>
    </p:embeddedFont>
    <p:embeddedFont>
      <p:font typeface="Maven Pro"/>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A6AF00-89B6-4BBB-906A-1CD3260FA14F}">
  <a:tblStyle styleId="{CDA6AF00-89B6-4BBB-906A-1CD3260FA14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Nunito-regular.fntdata"/><Relationship Id="rId43" Type="http://schemas.openxmlformats.org/officeDocument/2006/relationships/font" Target="fonts/Roboto-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oogleSans-regular.fntdata"/><Relationship Id="rId47" Type="http://schemas.openxmlformats.org/officeDocument/2006/relationships/font" Target="fonts/Nunito-boldItalic.fntdata"/><Relationship Id="rId49" Type="http://schemas.openxmlformats.org/officeDocument/2006/relationships/font" Target="fonts/Google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oogleSans-boldItalic.fntdata"/><Relationship Id="rId50" Type="http://schemas.openxmlformats.org/officeDocument/2006/relationships/font" Target="fonts/GoogleSans-italic.fntdata"/><Relationship Id="rId53" Type="http://schemas.openxmlformats.org/officeDocument/2006/relationships/font" Target="fonts/MavenPro-bold.fntdata"/><Relationship Id="rId52"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5bbf6679a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bbf6679a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5bbf6679a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bbf6679a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d7d2e8f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d7d2e8f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5bbf6679a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bbf6679a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5bbf6679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bbf6679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5bbf6679a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bbf6679a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bbf6679a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bbf6679a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5bbf6679a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bbf6679a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109dde866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109dde866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bbf6679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bbf6679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ff661fee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9ff661fee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1345e19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1345e19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7e3afe0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7e3afe0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109dde866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109dde866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109dde866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a109dde866_0_1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Each GCP project has a name and project ID that you assign. The project ID is a permanent, unchangeable identifier, and it has to be unique across GCP. While a Project ID will be generated automatically, you can edit it. However, this must be done while creating the new project though as it cannot be modified afterwards. In general, project IDs are made to be human-readable strings, and you’ll use them frequently to refer to projects.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On the other hand, project names are for your convenience, and you can change them. Note though that you can’t reuse the project name of a deleted project.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GCP also assigns each of your projects a unique project number, and you’ll see it displayed to you in various contexts, but using it is mostly outside the scope of this course.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As you work with GCP, you'll use these identifiers in certain command lines and API calls.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109dde866_0_12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109dde866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create a project, click on the name of the current project in the upper left portion of the screen.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109dde866_0_12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109dde866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list of all current projects will be displayed. Select the New Project option on the right-hand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the New Project screen is displayed, give your project a name. You have the option to use the auto-generated project ID, or create your own by clicking the Edit option. Project IDs must be globally unique. Select the appropriate billing account and organization and then click</a:t>
            </a:r>
            <a:r>
              <a:rPr lang="en"/>
              <a:t> Create</a:t>
            </a:r>
            <a:r>
              <a:rPr lang="en"/>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109dde866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109dde866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109dde866_0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109dde866_0_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109dde866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a109dde866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109dde866_0_2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a109dde866_0_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d7d2e8f6a_1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d7d2e8f6a_1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d7d2e8f6a_1_2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d7d2e8f6a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61345e1997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1345e1997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d7d2e8f6a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d7d2e8f6a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d7d2e8f6a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d7d2e8f6a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4ca5a3db22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ca5a3db22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d7d2e8f6a_1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d7d2e8f6a_1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61345e199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1345e199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1345e199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1345e199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1345e199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1345e199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1345e199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1345e199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109dde8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109dde8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_2">
    <p:spTree>
      <p:nvGrpSpPr>
        <p:cNvPr id="273" name="Shape 273"/>
        <p:cNvGrpSpPr/>
        <p:nvPr/>
      </p:nvGrpSpPr>
      <p:grpSpPr>
        <a:xfrm>
          <a:off x="0" y="0"/>
          <a:ext cx="0" cy="0"/>
          <a:chOff x="0" y="0"/>
          <a:chExt cx="0" cy="0"/>
        </a:xfrm>
      </p:grpSpPr>
      <p:sp>
        <p:nvSpPr>
          <p:cNvPr id="274" name="Google Shape;274;p13"/>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275" name="Google Shape;275;p13"/>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276" name="Google Shape;276;p13"/>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277" name="Shape 2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0"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jakevdp.github.io/PythonDataScienceHandbook/" TargetMode="External"/><Relationship Id="rId4" Type="http://schemas.openxmlformats.org/officeDocument/2006/relationships/hyperlink" Target="https://www.amazon.com/Python-Data-Science-Handbook-%20Essential/dp/1491912057" TargetMode="External"/><Relationship Id="rId9" Type="http://schemas.openxmlformats.org/officeDocument/2006/relationships/image" Target="../media/image14.png"/><Relationship Id="rId5" Type="http://schemas.openxmlformats.org/officeDocument/2006/relationships/hyperlink" Target="https://drive.google.com/file/d/10dt1dtlZAwgrEW9eQEE428a8IFgRgO3t/view?usp=sharing" TargetMode="External"/><Relationship Id="rId6" Type="http://schemas.openxmlformats.org/officeDocument/2006/relationships/hyperlink" Target="https://www.amazon.com/Analytics-Edge-Dimitris-Bertsimas/dp/098991089X" TargetMode="External"/><Relationship Id="rId7" Type="http://schemas.openxmlformats.org/officeDocument/2006/relationships/hyperlink" Target="https://github.com/soltaniehha/Intro-to-Data-Analytics/blob/main/docs/A-Whirlwind-Tour-of-Python.pdf" TargetMode="External"/><Relationship Id="rId8"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datacamp.com/groups/shared_links/d002bb83f206ba9b8af1cc1ecb5d0347ee46d52eb1b6a3e4fc8f4af90645187e"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document/d/1HehdYKVTMXcZis324LYam_l1icvg6-rvP77DsZVal0U/edit?usp=sharing"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bit.ly/BU-BA780" TargetMode="External"/><Relationship Id="rId4" Type="http://schemas.openxmlformats.org/officeDocument/2006/relationships/hyperlink" Target="https://github.com/soltaniehha/Intro-to-Data-Analyti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sites.google.com/google.com/gcp-teachingresources/privacy-and-term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www.console.google.com/" TargetMode="External"/><Relationship Id="rId4" Type="http://schemas.openxmlformats.org/officeDocument/2006/relationships/image" Target="../media/image6.png"/><Relationship Id="rId5" Type="http://schemas.openxmlformats.org/officeDocument/2006/relationships/hyperlink" Target="https://sites.google.com/google.com/gcp-teachingresources/privacy-and-term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hyperlink" Target="https://sites.google.com/google.com/gcp-teachingresources/privacy-and-term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hyperlink" Target="https://console.cloud.google.com/" TargetMode="External"/><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bu.edu/back2b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colab.research.google.com/github/soltaniehha/Intro-to-Data-Analytics/" TargetMode="Externa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docs.google.com/presentation/d/1W-9M2GqjpXWyrA61CFNAFDWM_MAnOe6i/edit#slide=id.p1" TargetMode="External"/><Relationship Id="rId4" Type="http://schemas.openxmlformats.org/officeDocument/2006/relationships/image" Target="../media/image25.png"/><Relationship Id="rId5"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colab.research.google.com/github/soltaniehha/Intro-to-Data-Analytics/" TargetMode="Externa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bu.edu/academics/policies/academic-conduct-code/" TargetMode="Externa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mailto:kguo@bu.edu"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AFAF"/>
            </a:gs>
            <a:gs pos="100000">
              <a:srgbClr val="466363"/>
            </a:gs>
          </a:gsLst>
          <a:path path="circle">
            <a:fillToRect b="50%" l="50%" r="50%" t="50%"/>
          </a:path>
          <a:tileRect/>
        </a:gradFill>
      </p:bgPr>
    </p:bg>
    <p:spTree>
      <p:nvGrpSpPr>
        <p:cNvPr id="281" name="Shape 281"/>
        <p:cNvGrpSpPr/>
        <p:nvPr/>
      </p:nvGrpSpPr>
      <p:grpSpPr>
        <a:xfrm>
          <a:off x="0" y="0"/>
          <a:ext cx="0" cy="0"/>
          <a:chOff x="0" y="0"/>
          <a:chExt cx="0" cy="0"/>
        </a:xfrm>
      </p:grpSpPr>
      <p:sp>
        <p:nvSpPr>
          <p:cNvPr id="282" name="Google Shape;282;p15"/>
          <p:cNvSpPr txBox="1"/>
          <p:nvPr>
            <p:ph type="ctrTitle"/>
          </p:nvPr>
        </p:nvSpPr>
        <p:spPr>
          <a:xfrm>
            <a:off x="311700" y="1277975"/>
            <a:ext cx="52209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to</a:t>
            </a:r>
            <a:r>
              <a:rPr lang="en"/>
              <a:t> </a:t>
            </a:r>
            <a:endParaRPr/>
          </a:p>
          <a:p>
            <a:pPr indent="0" lvl="0" marL="0" rtl="0" algn="l">
              <a:spcBef>
                <a:spcPts val="0"/>
              </a:spcBef>
              <a:spcAft>
                <a:spcPts val="0"/>
              </a:spcAft>
              <a:buNone/>
            </a:pPr>
            <a:r>
              <a:rPr lang="en"/>
              <a:t>Data Analytics - </a:t>
            </a:r>
            <a:r>
              <a:rPr lang="en" sz="3000"/>
              <a:t>BA</a:t>
            </a:r>
            <a:r>
              <a:rPr lang="en" sz="3000"/>
              <a:t>780</a:t>
            </a:r>
            <a:endParaRPr sz="3000"/>
          </a:p>
          <a:p>
            <a:pPr indent="0" lvl="0" marL="0" rtl="0" algn="l">
              <a:spcBef>
                <a:spcPts val="0"/>
              </a:spcBef>
              <a:spcAft>
                <a:spcPts val="0"/>
              </a:spcAft>
              <a:buNone/>
            </a:pPr>
            <a:r>
              <a:rPr i="1" lang="en" sz="2400">
                <a:solidFill>
                  <a:srgbClr val="B7B7B7"/>
                </a:solidFill>
              </a:rPr>
              <a:t>Fall</a:t>
            </a:r>
            <a:r>
              <a:rPr i="1" lang="en" sz="2400">
                <a:solidFill>
                  <a:srgbClr val="B7B7B7"/>
                </a:solidFill>
              </a:rPr>
              <a:t> 2021</a:t>
            </a:r>
            <a:endParaRPr i="1" sz="2400">
              <a:solidFill>
                <a:srgbClr val="B7B7B7"/>
              </a:solidFill>
            </a:endParaRPr>
          </a:p>
          <a:p>
            <a:pPr indent="0" lvl="0" marL="0" rtl="0" algn="l">
              <a:spcBef>
                <a:spcPts val="0"/>
              </a:spcBef>
              <a:spcAft>
                <a:spcPts val="0"/>
              </a:spcAft>
              <a:buNone/>
            </a:pPr>
            <a:r>
              <a:t/>
            </a:r>
            <a:endParaRPr b="0" sz="1800"/>
          </a:p>
          <a:p>
            <a:pPr indent="0" lvl="0" marL="0" rtl="0" algn="l">
              <a:spcBef>
                <a:spcPts val="0"/>
              </a:spcBef>
              <a:spcAft>
                <a:spcPts val="0"/>
              </a:spcAft>
              <a:buNone/>
            </a:pPr>
            <a:r>
              <a:rPr b="0" lang="en" sz="1800"/>
              <a:t>Lecture 01</a:t>
            </a:r>
            <a:endParaRPr b="0" sz="1800"/>
          </a:p>
        </p:txBody>
      </p:sp>
      <p:sp>
        <p:nvSpPr>
          <p:cNvPr id="283" name="Google Shape;283;p15"/>
          <p:cNvSpPr txBox="1"/>
          <p:nvPr>
            <p:ph idx="1" type="subTitle"/>
          </p:nvPr>
        </p:nvSpPr>
        <p:spPr>
          <a:xfrm>
            <a:off x="311700" y="37485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Professor: Mohammad Soltanieh-ha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Objectives</a:t>
            </a:r>
            <a:endParaRPr/>
          </a:p>
        </p:txBody>
      </p:sp>
      <p:sp>
        <p:nvSpPr>
          <p:cNvPr id="339" name="Google Shape;339;p24"/>
          <p:cNvSpPr txBox="1"/>
          <p:nvPr>
            <p:ph idx="1" type="body"/>
          </p:nvPr>
        </p:nvSpPr>
        <p:spPr>
          <a:xfrm>
            <a:off x="1303800" y="1761450"/>
            <a:ext cx="45534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Essential elements of data wrangling (munging)</a:t>
            </a:r>
            <a:endParaRPr/>
          </a:p>
          <a:p>
            <a:pPr indent="-311150" lvl="0" marL="457200" rtl="0" algn="l">
              <a:spcBef>
                <a:spcPts val="0"/>
              </a:spcBef>
              <a:spcAft>
                <a:spcPts val="0"/>
              </a:spcAft>
              <a:buSzPts val="1300"/>
              <a:buChar char="●"/>
            </a:pPr>
            <a:r>
              <a:rPr lang="en"/>
              <a:t>Data visualization</a:t>
            </a:r>
            <a:endParaRPr/>
          </a:p>
          <a:p>
            <a:pPr indent="-311150" lvl="0" marL="457200" rtl="0" algn="l">
              <a:spcBef>
                <a:spcPts val="0"/>
              </a:spcBef>
              <a:spcAft>
                <a:spcPts val="0"/>
              </a:spcAft>
              <a:buSzPts val="1300"/>
              <a:buChar char="●"/>
            </a:pPr>
            <a:r>
              <a:rPr lang="en"/>
              <a:t>Data reporting</a:t>
            </a:r>
            <a:endParaRPr/>
          </a:p>
          <a:p>
            <a:pPr indent="-311150" lvl="0" marL="457200" rtl="0" algn="l">
              <a:spcBef>
                <a:spcPts val="0"/>
              </a:spcBef>
              <a:spcAft>
                <a:spcPts val="0"/>
              </a:spcAft>
              <a:buSzPts val="1300"/>
              <a:buChar char="●"/>
            </a:pPr>
            <a:r>
              <a:rPr lang="en"/>
              <a:t>Fundamentals of data analysis</a:t>
            </a:r>
            <a:endParaRPr/>
          </a:p>
        </p:txBody>
      </p:sp>
      <p:pic>
        <p:nvPicPr>
          <p:cNvPr id="340" name="Google Shape;340;p24"/>
          <p:cNvPicPr preferRelativeResize="0"/>
          <p:nvPr/>
        </p:nvPicPr>
        <p:blipFill>
          <a:blip r:embed="rId3">
            <a:alphaModFix/>
          </a:blip>
          <a:stretch>
            <a:fillRect/>
          </a:stretch>
        </p:blipFill>
        <p:spPr>
          <a:xfrm>
            <a:off x="5706250" y="2387200"/>
            <a:ext cx="2628050" cy="201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5"/>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Course Logistics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6"/>
          <p:cNvSpPr txBox="1"/>
          <p:nvPr>
            <p:ph idx="1" type="body"/>
          </p:nvPr>
        </p:nvSpPr>
        <p:spPr>
          <a:xfrm>
            <a:off x="1303800" y="1456650"/>
            <a:ext cx="5343600" cy="3606000"/>
          </a:xfrm>
          <a:prstGeom prst="rect">
            <a:avLst/>
          </a:prstGeom>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SzPts val="1300"/>
              <a:buAutoNum type="alphaUcPeriod"/>
            </a:pPr>
            <a:r>
              <a:rPr b="1" lang="en"/>
              <a:t>Python Data Science Handbook: </a:t>
            </a:r>
            <a:r>
              <a:rPr i="1" lang="en"/>
              <a:t>Essential Tools for Working with Data</a:t>
            </a:r>
            <a:endParaRPr i="1"/>
          </a:p>
          <a:p>
            <a:pPr indent="-298450" lvl="1" marL="914400" marR="0" rtl="0" algn="l">
              <a:lnSpc>
                <a:spcPct val="115000"/>
              </a:lnSpc>
              <a:spcBef>
                <a:spcPts val="0"/>
              </a:spcBef>
              <a:spcAft>
                <a:spcPts val="0"/>
              </a:spcAft>
              <a:buSzPts val="1100"/>
              <a:buAutoNum type="alphaLcPeriod"/>
            </a:pPr>
            <a:r>
              <a:rPr lang="en"/>
              <a:t>1st edition: </a:t>
            </a:r>
            <a:r>
              <a:rPr lang="en" u="sng">
                <a:solidFill>
                  <a:schemeClr val="hlink"/>
                </a:solidFill>
                <a:hlinkClick r:id="rId3"/>
              </a:rPr>
              <a:t>Free online access</a:t>
            </a:r>
            <a:r>
              <a:rPr lang="en"/>
              <a:t>, </a:t>
            </a:r>
            <a:r>
              <a:rPr lang="en" u="sng">
                <a:solidFill>
                  <a:schemeClr val="hlink"/>
                </a:solidFill>
                <a:hlinkClick r:id="rId4"/>
              </a:rPr>
              <a:t>Amazon link</a:t>
            </a:r>
            <a:endParaRPr b="1"/>
          </a:p>
          <a:p>
            <a:pPr indent="0" lvl="0" marL="0" marR="0" rtl="0" algn="l">
              <a:lnSpc>
                <a:spcPct val="115000"/>
              </a:lnSpc>
              <a:spcBef>
                <a:spcPts val="1600"/>
              </a:spcBef>
              <a:spcAft>
                <a:spcPts val="0"/>
              </a:spcAft>
              <a:buNone/>
            </a:pPr>
            <a:r>
              <a:t/>
            </a:r>
            <a:endParaRPr b="1"/>
          </a:p>
          <a:p>
            <a:pPr indent="-311150" lvl="0" marL="457200" rtl="0" algn="l">
              <a:spcBef>
                <a:spcPts val="1600"/>
              </a:spcBef>
              <a:spcAft>
                <a:spcPts val="0"/>
              </a:spcAft>
              <a:buSzPts val="1300"/>
              <a:buAutoNum type="alphaUcPeriod"/>
            </a:pPr>
            <a:r>
              <a:rPr b="1" lang="en"/>
              <a:t>A Whirlwind Tour of Python –</a:t>
            </a:r>
            <a:r>
              <a:rPr lang="en"/>
              <a:t> </a:t>
            </a:r>
            <a:r>
              <a:rPr i="1" lang="en"/>
              <a:t>A brief overview of programming in Python</a:t>
            </a:r>
            <a:endParaRPr i="1"/>
          </a:p>
          <a:p>
            <a:pPr indent="-298450" lvl="1" marL="914400" rtl="0" algn="l">
              <a:spcBef>
                <a:spcPts val="0"/>
              </a:spcBef>
              <a:spcAft>
                <a:spcPts val="0"/>
              </a:spcAft>
              <a:buSzPts val="1100"/>
              <a:buAutoNum type="alphaLcPeriod"/>
            </a:pPr>
            <a:r>
              <a:rPr lang="en"/>
              <a:t>Download a free copy </a:t>
            </a:r>
            <a:r>
              <a:rPr lang="en" u="sng">
                <a:solidFill>
                  <a:schemeClr val="hlink"/>
                </a:solidFill>
                <a:hlinkClick r:id="rId5"/>
              </a:rPr>
              <a:t>here!</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AutoNum type="alphaUcPeriod"/>
            </a:pPr>
            <a:r>
              <a:rPr b="1" lang="en"/>
              <a:t>The Analytics Edge</a:t>
            </a:r>
            <a:endParaRPr b="1"/>
          </a:p>
          <a:p>
            <a:pPr indent="-298450" lvl="1" marL="914400" rtl="0" algn="l">
              <a:spcBef>
                <a:spcPts val="0"/>
              </a:spcBef>
              <a:spcAft>
                <a:spcPts val="0"/>
              </a:spcAft>
              <a:buSzPts val="1100"/>
              <a:buAutoNum type="alphaLcPeriod"/>
            </a:pPr>
            <a:r>
              <a:rPr lang="en" u="sng">
                <a:solidFill>
                  <a:schemeClr val="hlink"/>
                </a:solidFill>
                <a:hlinkClick r:id="rId6"/>
              </a:rPr>
              <a:t>Amazon</a:t>
            </a:r>
            <a:r>
              <a:rPr lang="en"/>
              <a:t>, </a:t>
            </a:r>
            <a:r>
              <a:rPr lang="en" u="sng">
                <a:solidFill>
                  <a:schemeClr val="hlink"/>
                </a:solidFill>
                <a:hlinkClick r:id="rId7"/>
              </a:rPr>
              <a:t>GitHub</a:t>
            </a:r>
            <a:endParaRPr/>
          </a:p>
          <a:p>
            <a:pPr indent="0" lvl="0" marL="0" rtl="0" algn="l">
              <a:spcBef>
                <a:spcPts val="1600"/>
              </a:spcBef>
              <a:spcAft>
                <a:spcPts val="1600"/>
              </a:spcAft>
              <a:buNone/>
            </a:pPr>
            <a:r>
              <a:t/>
            </a:r>
            <a:endParaRPr/>
          </a:p>
        </p:txBody>
      </p:sp>
      <p:sp>
        <p:nvSpPr>
          <p:cNvPr id="351" name="Google Shape;351;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Books</a:t>
            </a:r>
            <a:endParaRPr/>
          </a:p>
        </p:txBody>
      </p:sp>
      <p:pic>
        <p:nvPicPr>
          <p:cNvPr id="352" name="Google Shape;352;p26"/>
          <p:cNvPicPr preferRelativeResize="0"/>
          <p:nvPr/>
        </p:nvPicPr>
        <p:blipFill>
          <a:blip r:embed="rId8">
            <a:alphaModFix/>
          </a:blip>
          <a:stretch>
            <a:fillRect/>
          </a:stretch>
        </p:blipFill>
        <p:spPr>
          <a:xfrm>
            <a:off x="7016725" y="2486325"/>
            <a:ext cx="801050" cy="1201575"/>
          </a:xfrm>
          <a:prstGeom prst="rect">
            <a:avLst/>
          </a:prstGeom>
          <a:noFill/>
          <a:ln>
            <a:noFill/>
          </a:ln>
        </p:spPr>
      </p:pic>
      <p:pic>
        <p:nvPicPr>
          <p:cNvPr id="353" name="Google Shape;353;p26"/>
          <p:cNvPicPr preferRelativeResize="0"/>
          <p:nvPr/>
        </p:nvPicPr>
        <p:blipFill>
          <a:blip r:embed="rId9">
            <a:alphaModFix/>
          </a:blip>
          <a:stretch>
            <a:fillRect/>
          </a:stretch>
        </p:blipFill>
        <p:spPr>
          <a:xfrm>
            <a:off x="7016724" y="1274651"/>
            <a:ext cx="801050" cy="1057475"/>
          </a:xfrm>
          <a:prstGeom prst="rect">
            <a:avLst/>
          </a:prstGeom>
          <a:noFill/>
          <a:ln>
            <a:noFill/>
          </a:ln>
        </p:spPr>
      </p:pic>
      <p:pic>
        <p:nvPicPr>
          <p:cNvPr id="354" name="Google Shape;354;p26"/>
          <p:cNvPicPr preferRelativeResize="0"/>
          <p:nvPr/>
        </p:nvPicPr>
        <p:blipFill>
          <a:blip r:embed="rId10">
            <a:alphaModFix/>
          </a:blip>
          <a:stretch>
            <a:fillRect/>
          </a:stretch>
        </p:blipFill>
        <p:spPr>
          <a:xfrm>
            <a:off x="7016725" y="3756606"/>
            <a:ext cx="801051" cy="12218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Slack Channel</a:t>
            </a:r>
            <a:endParaRPr/>
          </a:p>
        </p:txBody>
      </p:sp>
      <p:sp>
        <p:nvSpPr>
          <p:cNvPr id="360" name="Google Shape;360;p27"/>
          <p:cNvSpPr txBox="1"/>
          <p:nvPr>
            <p:ph idx="1" type="body"/>
          </p:nvPr>
        </p:nvSpPr>
        <p:spPr>
          <a:xfrm>
            <a:off x="1303800" y="1990050"/>
            <a:ext cx="3938400" cy="2661000"/>
          </a:xfrm>
          <a:prstGeom prst="rect">
            <a:avLst/>
          </a:prstGeom>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dk2"/>
              </a:buClr>
              <a:buSzPts val="1300"/>
              <a:buChar char="●"/>
            </a:pPr>
            <a:r>
              <a:rPr b="1" lang="en"/>
              <a:t>ba780-fall21</a:t>
            </a:r>
            <a:endParaRPr b="1"/>
          </a:p>
          <a:p>
            <a:pPr indent="-311150" lvl="0" marL="457200" rtl="0" algn="l">
              <a:spcBef>
                <a:spcPts val="0"/>
              </a:spcBef>
              <a:spcAft>
                <a:spcPts val="0"/>
              </a:spcAft>
              <a:buSzPts val="1300"/>
              <a:buChar char="●"/>
            </a:pPr>
            <a:r>
              <a:rPr lang="en"/>
              <a:t>You are encouraged to participate in Slack activities. Especially if you know the answer to someone else’s question; this will count towards your class contribution.</a:t>
            </a:r>
            <a:endParaRPr/>
          </a:p>
          <a:p>
            <a:pPr indent="-311150" lvl="0" marL="457200" rtl="0" algn="l">
              <a:spcBef>
                <a:spcPts val="0"/>
              </a:spcBef>
              <a:spcAft>
                <a:spcPts val="0"/>
              </a:spcAft>
              <a:buSzPts val="1300"/>
              <a:buChar char="●"/>
            </a:pPr>
            <a:r>
              <a:rPr lang="en"/>
              <a:t>You will get a faster response from your TA compared to email.</a:t>
            </a:r>
            <a:endParaRPr/>
          </a:p>
          <a:p>
            <a:pPr indent="-311150" lvl="0" marL="457200" rtl="0" algn="l">
              <a:spcBef>
                <a:spcPts val="0"/>
              </a:spcBef>
              <a:spcAft>
                <a:spcPts val="0"/>
              </a:spcAft>
              <a:buSzPts val="1300"/>
              <a:buChar char="●"/>
            </a:pPr>
            <a:r>
              <a:rPr lang="en"/>
              <a:t>Try to utilize DMs instead of emails.</a:t>
            </a:r>
            <a:endParaRPr/>
          </a:p>
          <a:p>
            <a:pPr indent="0" lvl="0" marL="0" rtl="0" algn="l">
              <a:spcBef>
                <a:spcPts val="1600"/>
              </a:spcBef>
              <a:spcAft>
                <a:spcPts val="1600"/>
              </a:spcAft>
              <a:buNone/>
            </a:pPr>
            <a:r>
              <a:rPr lang="en"/>
              <a:t>During the office hours, TAs will go through the topics and questions that were asked in Slack.</a:t>
            </a:r>
            <a:endParaRPr/>
          </a:p>
        </p:txBody>
      </p:sp>
      <p:pic>
        <p:nvPicPr>
          <p:cNvPr id="361" name="Google Shape;361;p27"/>
          <p:cNvPicPr preferRelativeResize="0"/>
          <p:nvPr/>
        </p:nvPicPr>
        <p:blipFill>
          <a:blip r:embed="rId3">
            <a:alphaModFix/>
          </a:blip>
          <a:stretch>
            <a:fillRect/>
          </a:stretch>
        </p:blipFill>
        <p:spPr>
          <a:xfrm>
            <a:off x="5346300" y="1990055"/>
            <a:ext cx="3555002" cy="1996918"/>
          </a:xfrm>
          <a:prstGeom prst="rect">
            <a:avLst/>
          </a:prstGeom>
          <a:noFill/>
          <a:ln>
            <a:noFill/>
          </a:ln>
        </p:spPr>
      </p:pic>
      <p:pic>
        <p:nvPicPr>
          <p:cNvPr id="362" name="Google Shape;362;p27"/>
          <p:cNvPicPr preferRelativeResize="0"/>
          <p:nvPr/>
        </p:nvPicPr>
        <p:blipFill>
          <a:blip r:embed="rId4">
            <a:alphaModFix/>
          </a:blip>
          <a:stretch>
            <a:fillRect/>
          </a:stretch>
        </p:blipFill>
        <p:spPr>
          <a:xfrm>
            <a:off x="6368500" y="598575"/>
            <a:ext cx="1631249" cy="713975"/>
          </a:xfrm>
          <a:prstGeom prst="rect">
            <a:avLst/>
          </a:prstGeom>
          <a:noFill/>
          <a:ln>
            <a:noFill/>
          </a:ln>
        </p:spPr>
      </p:pic>
      <p:sp>
        <p:nvSpPr>
          <p:cNvPr id="363" name="Google Shape;363;p27"/>
          <p:cNvSpPr txBox="1"/>
          <p:nvPr/>
        </p:nvSpPr>
        <p:spPr>
          <a:xfrm>
            <a:off x="5654875" y="4189750"/>
            <a:ext cx="30741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Get the desktop and/or mobile app</a:t>
            </a:r>
            <a:endParaRPr b="1">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a:t>
            </a:r>
            <a:endParaRPr/>
          </a:p>
        </p:txBody>
      </p:sp>
      <p:pic>
        <p:nvPicPr>
          <p:cNvPr id="369" name="Google Shape;369;p28"/>
          <p:cNvPicPr preferRelativeResize="0"/>
          <p:nvPr/>
        </p:nvPicPr>
        <p:blipFill>
          <a:blip r:embed="rId3">
            <a:alphaModFix/>
          </a:blip>
          <a:stretch>
            <a:fillRect/>
          </a:stretch>
        </p:blipFill>
        <p:spPr>
          <a:xfrm>
            <a:off x="5625375" y="746875"/>
            <a:ext cx="2579499" cy="1349925"/>
          </a:xfrm>
          <a:prstGeom prst="rect">
            <a:avLst/>
          </a:prstGeom>
          <a:noFill/>
          <a:ln>
            <a:noFill/>
          </a:ln>
        </p:spPr>
      </p:pic>
      <p:graphicFrame>
        <p:nvGraphicFramePr>
          <p:cNvPr id="370" name="Google Shape;370;p28"/>
          <p:cNvGraphicFramePr/>
          <p:nvPr/>
        </p:nvGraphicFramePr>
        <p:xfrm>
          <a:off x="2824163" y="2504775"/>
          <a:ext cx="3000000" cy="3000000"/>
        </p:xfrm>
        <a:graphic>
          <a:graphicData uri="http://schemas.openxmlformats.org/drawingml/2006/table">
            <a:tbl>
              <a:tblPr>
                <a:noFill/>
                <a:tableStyleId>{CDA6AF00-89B6-4BBB-906A-1CD3260FA14F}</a:tableStyleId>
              </a:tblPr>
              <a:tblGrid>
                <a:gridCol w="2228850"/>
                <a:gridCol w="1266825"/>
              </a:tblGrid>
              <a:tr h="266700">
                <a:tc>
                  <a:txBody>
                    <a:bodyPr/>
                    <a:lstStyle/>
                    <a:p>
                      <a:pPr indent="0" lvl="0" marL="0" marR="45720" rtl="0" algn="just">
                        <a:spcBef>
                          <a:spcPts val="600"/>
                        </a:spcBef>
                        <a:spcAft>
                          <a:spcPts val="0"/>
                        </a:spcAft>
                        <a:buNone/>
                      </a:pPr>
                      <a:r>
                        <a:rPr lang="en" sz="1100">
                          <a:latin typeface="Calibri"/>
                          <a:ea typeface="Calibri"/>
                          <a:cs typeface="Calibri"/>
                          <a:sym typeface="Calibri"/>
                        </a:rPr>
                        <a:t>Activity</a:t>
                      </a:r>
                      <a:endParaRPr sz="1100">
                        <a:latin typeface="Calibri"/>
                        <a:ea typeface="Calibri"/>
                        <a:cs typeface="Calibri"/>
                        <a:sym typeface="Calibri"/>
                      </a:endParaRPr>
                    </a:p>
                  </a:txBody>
                  <a:tcPr marT="26525" marB="26525" marR="26525" marL="26525">
                    <a:solidFill>
                      <a:srgbClr val="EFEFEF"/>
                    </a:solidFill>
                  </a:tcPr>
                </a:tc>
                <a:tc>
                  <a:txBody>
                    <a:bodyPr/>
                    <a:lstStyle/>
                    <a:p>
                      <a:pPr indent="0" lvl="0" marL="0" marR="45720" rtl="0" algn="just">
                        <a:spcBef>
                          <a:spcPts val="600"/>
                        </a:spcBef>
                        <a:spcAft>
                          <a:spcPts val="0"/>
                        </a:spcAft>
                        <a:buNone/>
                      </a:pPr>
                      <a:r>
                        <a:rPr lang="en" sz="1100">
                          <a:latin typeface="Calibri"/>
                          <a:ea typeface="Calibri"/>
                          <a:cs typeface="Calibri"/>
                          <a:sym typeface="Calibri"/>
                        </a:rPr>
                        <a:t>Fraction of Grade</a:t>
                      </a:r>
                      <a:endParaRPr sz="1100">
                        <a:latin typeface="Calibri"/>
                        <a:ea typeface="Calibri"/>
                        <a:cs typeface="Calibri"/>
                        <a:sym typeface="Calibri"/>
                      </a:endParaRPr>
                    </a:p>
                  </a:txBody>
                  <a:tcPr marT="26525" marB="26525" marR="26525" marL="26525">
                    <a:solidFill>
                      <a:srgbClr val="EFEFEF"/>
                    </a:solidFill>
                  </a:tcPr>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Class Contribution and Attendance</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Individual Assignments</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DataCamp Assignments</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Team Assignment</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Quizzes</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Team Project</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30%</a:t>
                      </a:r>
                      <a:endParaRPr sz="1100">
                        <a:latin typeface="Calibri"/>
                        <a:ea typeface="Calibri"/>
                        <a:cs typeface="Calibri"/>
                        <a:sym typeface="Calibri"/>
                      </a:endParaRPr>
                    </a:p>
                  </a:txBody>
                  <a:tcPr marT="26525" marB="26525" marR="26525" marL="265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DataCamp</a:t>
            </a:r>
            <a:endParaRPr/>
          </a:p>
        </p:txBody>
      </p:sp>
      <p:sp>
        <p:nvSpPr>
          <p:cNvPr id="376" name="Google Shape;376;p29"/>
          <p:cNvSpPr txBox="1"/>
          <p:nvPr>
            <p:ph idx="1" type="body"/>
          </p:nvPr>
        </p:nvSpPr>
        <p:spPr>
          <a:xfrm>
            <a:off x="1303800" y="1990050"/>
            <a:ext cx="47571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Use the </a:t>
            </a:r>
            <a:r>
              <a:rPr lang="en" u="sng"/>
              <a:t>following link</a:t>
            </a:r>
            <a:r>
              <a:rPr lang="en"/>
              <a:t> to sign up and get access to DataCamp materials and assignments:</a:t>
            </a:r>
            <a:endParaRPr/>
          </a:p>
          <a:p>
            <a:pPr indent="-298450" lvl="1" marL="914400" rtl="0" algn="l">
              <a:spcBef>
                <a:spcPts val="0"/>
              </a:spcBef>
              <a:spcAft>
                <a:spcPts val="0"/>
              </a:spcAft>
              <a:buSzPts val="1100"/>
              <a:buChar char="○"/>
            </a:pPr>
            <a:r>
              <a:rPr lang="en" u="sng">
                <a:solidFill>
                  <a:schemeClr val="hlink"/>
                </a:solidFill>
                <a:hlinkClick r:id="rId3"/>
              </a:rPr>
              <a:t>Both cohorts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Make sure to use the above links and your BU email address. If you don’t see BA780 course listed it means I won’t see your assignments completed and you will lose grade.</a:t>
            </a:r>
            <a:endParaRPr/>
          </a:p>
        </p:txBody>
      </p:sp>
      <p:pic>
        <p:nvPicPr>
          <p:cNvPr id="377" name="Google Shape;377;p29"/>
          <p:cNvPicPr preferRelativeResize="0"/>
          <p:nvPr/>
        </p:nvPicPr>
        <p:blipFill>
          <a:blip r:embed="rId4">
            <a:alphaModFix/>
          </a:blip>
          <a:stretch>
            <a:fillRect/>
          </a:stretch>
        </p:blipFill>
        <p:spPr>
          <a:xfrm>
            <a:off x="5960700" y="2083475"/>
            <a:ext cx="1645350" cy="863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Project</a:t>
            </a:r>
            <a:endParaRPr/>
          </a:p>
        </p:txBody>
      </p:sp>
      <p:sp>
        <p:nvSpPr>
          <p:cNvPr id="383" name="Google Shape;383;p30"/>
          <p:cNvSpPr txBox="1"/>
          <p:nvPr>
            <p:ph idx="1" type="body"/>
          </p:nvPr>
        </p:nvSpPr>
        <p:spPr>
          <a:xfrm>
            <a:off x="1303800" y="1990050"/>
            <a:ext cx="70305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You will be working in a new team on a new project.</a:t>
            </a:r>
            <a:endParaRPr/>
          </a:p>
        </p:txBody>
      </p:sp>
      <p:pic>
        <p:nvPicPr>
          <p:cNvPr id="384" name="Google Shape;384;p30"/>
          <p:cNvPicPr preferRelativeResize="0"/>
          <p:nvPr/>
        </p:nvPicPr>
        <p:blipFill>
          <a:blip r:embed="rId3">
            <a:alphaModFix/>
          </a:blip>
          <a:stretch>
            <a:fillRect/>
          </a:stretch>
        </p:blipFill>
        <p:spPr>
          <a:xfrm>
            <a:off x="5514800" y="479200"/>
            <a:ext cx="2823078" cy="1476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Quizzes</a:t>
            </a:r>
            <a:endParaRPr/>
          </a:p>
        </p:txBody>
      </p:sp>
      <p:sp>
        <p:nvSpPr>
          <p:cNvPr id="390" name="Google Shape;390;p3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a:t>
            </a:r>
            <a:r>
              <a:rPr lang="en"/>
              <a:t> classes will include a 15-minute multiple-choice quiz. These quizzes will be directly related to the topics discussed in the previous 2 classes. Quizzes are open-book, and open-internet. </a:t>
            </a:r>
            <a:endParaRPr/>
          </a:p>
          <a:p>
            <a:pPr indent="0" lvl="0" marL="0" rtl="0" algn="l">
              <a:spcBef>
                <a:spcPts val="1600"/>
              </a:spcBef>
              <a:spcAft>
                <a:spcPts val="0"/>
              </a:spcAft>
              <a:buNone/>
            </a:pPr>
            <a:r>
              <a:rPr lang="en"/>
              <a:t>Quizzes are accessible through the course site.</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2">
            <a:hlinkClick r:id="rId3"/>
          </p:cNvPr>
          <p:cNvPicPr preferRelativeResize="0"/>
          <p:nvPr/>
        </p:nvPicPr>
        <p:blipFill>
          <a:blip r:embed="rId4">
            <a:alphaModFix/>
          </a:blip>
          <a:stretch>
            <a:fillRect/>
          </a:stretch>
        </p:blipFill>
        <p:spPr>
          <a:xfrm>
            <a:off x="3221676" y="1379850"/>
            <a:ext cx="2700650" cy="3152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 Data</a:t>
            </a:r>
            <a:endParaRPr/>
          </a:p>
        </p:txBody>
      </p:sp>
      <p:sp>
        <p:nvSpPr>
          <p:cNvPr id="401" name="Google Shape;401;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and data are available on my GitHub repository(</a:t>
            </a:r>
            <a:r>
              <a:rPr lang="en" u="sng">
                <a:solidFill>
                  <a:schemeClr val="hlink"/>
                </a:solidFill>
                <a:hlinkClick r:id="rId3"/>
              </a:rPr>
              <a:t>bit.ly/BU-BA780</a:t>
            </a:r>
            <a:r>
              <a:rPr lang="en"/>
              <a:t>): </a:t>
            </a:r>
            <a:r>
              <a:rPr lang="en" u="sng">
                <a:solidFill>
                  <a:schemeClr val="hlink"/>
                </a:solidFill>
                <a:hlinkClick r:id="rId4"/>
              </a:rPr>
              <a:t>https://github.com/soltaniehha/Intro-to-Data-Analytics</a:t>
            </a:r>
            <a:r>
              <a:rPr lang="en"/>
              <a:t> </a:t>
            </a:r>
            <a:endParaRPr/>
          </a:p>
          <a:p>
            <a:pPr indent="0" lvl="0" marL="0" rtl="0" algn="l">
              <a:spcBef>
                <a:spcPts val="1600"/>
              </a:spcBef>
              <a:spcAft>
                <a:spcPts val="0"/>
              </a:spcAft>
              <a:buNone/>
            </a:pPr>
            <a:r>
              <a:rPr lang="en"/>
              <a:t>In order to clone this repo for the first use the following command:</a:t>
            </a:r>
            <a:endParaRPr/>
          </a:p>
          <a:p>
            <a:pPr indent="0" lvl="0" marL="0" rtl="0" algn="l">
              <a:spcBef>
                <a:spcPts val="1600"/>
              </a:spcBef>
              <a:spcAft>
                <a:spcPts val="0"/>
              </a:spcAft>
              <a:buNone/>
            </a:pPr>
            <a:r>
              <a:rPr lang="en">
                <a:highlight>
                  <a:srgbClr val="EFEFEF"/>
                </a:highlight>
              </a:rPr>
              <a:t>git clone </a:t>
            </a:r>
            <a:r>
              <a:rPr lang="en">
                <a:highlight>
                  <a:srgbClr val="EFEFEF"/>
                </a:highlight>
              </a:rPr>
              <a:t>https://github.com/soltaniehha/Intro-to-Data-Analytics.git</a:t>
            </a:r>
            <a:endParaRPr>
              <a:highlight>
                <a:srgbClr val="EFEFEF"/>
              </a:highlight>
            </a:endParaRPr>
          </a:p>
          <a:p>
            <a:pPr indent="0" lvl="0" marL="0" rtl="0" algn="l">
              <a:spcBef>
                <a:spcPts val="1600"/>
              </a:spcBef>
              <a:spcAft>
                <a:spcPts val="1600"/>
              </a:spcAft>
              <a:buNone/>
            </a:pPr>
            <a:r>
              <a:rPr lang="en"/>
              <a:t>In order to update the material after a new class use the following command within the </a:t>
            </a:r>
            <a:r>
              <a:rPr lang="en"/>
              <a:t>Intro-to-Data-Analytics</a:t>
            </a:r>
            <a:r>
              <a:rPr lang="en"/>
              <a:t> directory: </a:t>
            </a:r>
            <a:r>
              <a:rPr lang="en">
                <a:highlight>
                  <a:srgbClr val="EFEFEF"/>
                </a:highlight>
              </a:rPr>
              <a:t>git pull</a:t>
            </a:r>
            <a:endParaRPr>
              <a:highlight>
                <a:srgbClr val="EFEFE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Platforms to Run the Code on</a:t>
            </a:r>
            <a:endParaRPr/>
          </a:p>
        </p:txBody>
      </p:sp>
      <p:sp>
        <p:nvSpPr>
          <p:cNvPr id="407" name="Google Shape;407;p34"/>
          <p:cNvSpPr txBox="1"/>
          <p:nvPr>
            <p:ph idx="1" type="body"/>
          </p:nvPr>
        </p:nvSpPr>
        <p:spPr>
          <a:xfrm>
            <a:off x="1303800" y="1990050"/>
            <a:ext cx="7030500" cy="8451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Google Colab (preferred)</a:t>
            </a:r>
            <a:endParaRPr/>
          </a:p>
          <a:p>
            <a:pPr indent="-311150" lvl="0" marL="457200" rtl="0" algn="l">
              <a:spcBef>
                <a:spcPts val="0"/>
              </a:spcBef>
              <a:spcAft>
                <a:spcPts val="0"/>
              </a:spcAft>
              <a:buSzPts val="1300"/>
              <a:buChar char="●"/>
            </a:pPr>
            <a:r>
              <a:rPr lang="en"/>
              <a:t>Vertex</a:t>
            </a:r>
            <a:r>
              <a:rPr lang="en"/>
              <a:t> AI on Google Cloud (2nd preferred method)</a:t>
            </a:r>
            <a:endParaRPr/>
          </a:p>
          <a:p>
            <a:pPr indent="-311150" lvl="0" marL="457200" rtl="0" algn="l">
              <a:spcBef>
                <a:spcPts val="0"/>
              </a:spcBef>
              <a:spcAft>
                <a:spcPts val="0"/>
              </a:spcAft>
              <a:buSzPts val="1300"/>
              <a:buChar char="●"/>
            </a:pPr>
            <a:r>
              <a:rPr lang="en"/>
              <a:t>Jupyter notebook on your laptop (won’t get support with potential issues)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 Covered in This Lecture</a:t>
            </a:r>
            <a:endParaRPr/>
          </a:p>
        </p:txBody>
      </p:sp>
      <p:sp>
        <p:nvSpPr>
          <p:cNvPr id="413" name="Google Shape;413;p3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Introduction to the course</a:t>
            </a:r>
            <a:endParaRPr/>
          </a:p>
          <a:p>
            <a:pPr indent="-311150" lvl="0" marL="457200" marR="0" rtl="0" algn="l">
              <a:lnSpc>
                <a:spcPct val="115000"/>
              </a:lnSpc>
              <a:spcBef>
                <a:spcPts val="0"/>
              </a:spcBef>
              <a:spcAft>
                <a:spcPts val="0"/>
              </a:spcAft>
              <a:buSzPts val="1300"/>
              <a:buChar char="●"/>
            </a:pPr>
            <a:r>
              <a:rPr lang="en"/>
              <a:t>Setup</a:t>
            </a:r>
            <a:endParaRPr/>
          </a:p>
          <a:p>
            <a:pPr indent="-311150" lvl="0" marL="457200" marR="0" rtl="0" algn="l">
              <a:lnSpc>
                <a:spcPct val="115000"/>
              </a:lnSpc>
              <a:spcBef>
                <a:spcPts val="0"/>
              </a:spcBef>
              <a:spcAft>
                <a:spcPts val="0"/>
              </a:spcAft>
              <a:buSzPts val="1300"/>
              <a:buChar char="●"/>
            </a:pPr>
            <a:r>
              <a:rPr lang="en"/>
              <a:t>Coding Basics</a:t>
            </a:r>
            <a:endParaRPr/>
          </a:p>
          <a:p>
            <a:pPr indent="-311150" lvl="0" marL="457200" marR="0" rtl="0" algn="l">
              <a:lnSpc>
                <a:spcPct val="115000"/>
              </a:lnSpc>
              <a:spcBef>
                <a:spcPts val="0"/>
              </a:spcBef>
              <a:spcAft>
                <a:spcPts val="0"/>
              </a:spcAft>
              <a:buSzPts val="1300"/>
              <a:buChar char="●"/>
            </a:pPr>
            <a:r>
              <a:rPr lang="en"/>
              <a:t>Python overview</a:t>
            </a:r>
            <a:endParaRPr/>
          </a:p>
          <a:p>
            <a:pPr indent="-311150" lvl="0" marL="457200" marR="0" rtl="0" algn="l">
              <a:lnSpc>
                <a:spcPct val="115000"/>
              </a:lnSpc>
              <a:spcBef>
                <a:spcPts val="0"/>
              </a:spcBef>
              <a:spcAft>
                <a:spcPts val="0"/>
              </a:spcAft>
              <a:buSzPts val="1300"/>
              <a:buChar char="●"/>
            </a:pPr>
            <a:r>
              <a:rPr lang="en"/>
              <a:t>Syntax &amp; semantics</a:t>
            </a:r>
            <a:endParaRPr/>
          </a:p>
          <a:p>
            <a:pPr indent="-311150" lvl="0" marL="457200" marR="0" rtl="0" algn="l">
              <a:lnSpc>
                <a:spcPct val="115000"/>
              </a:lnSpc>
              <a:spcBef>
                <a:spcPts val="0"/>
              </a:spcBef>
              <a:spcAft>
                <a:spcPts val="0"/>
              </a:spcAft>
              <a:buSzPts val="1300"/>
              <a:buChar char="●"/>
            </a:pPr>
            <a:r>
              <a:rPr lang="en"/>
              <a:t>Magic functions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Obtain $50 Credit</a:t>
            </a:r>
            <a:endParaRPr/>
          </a:p>
        </p:txBody>
      </p:sp>
      <p:sp>
        <p:nvSpPr>
          <p:cNvPr id="419" name="Google Shape;419;p36"/>
          <p:cNvSpPr txBox="1"/>
          <p:nvPr>
            <p:ph idx="1" type="body"/>
          </p:nvPr>
        </p:nvSpPr>
        <p:spPr>
          <a:xfrm>
            <a:off x="1303800" y="1532850"/>
            <a:ext cx="7030500" cy="803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Follow the link sent to you o</a:t>
            </a:r>
            <a:r>
              <a:rPr lang="en"/>
              <a:t>n Slack </a:t>
            </a:r>
            <a:r>
              <a:rPr lang="en"/>
              <a:t>to get the $50 coupon. </a:t>
            </a:r>
            <a:r>
              <a:rPr lang="en" u="sng"/>
              <a:t>Make sure to sign up with your BU email address and NOT your personal Gmail account.</a:t>
            </a:r>
            <a:endParaRPr u="sng"/>
          </a:p>
          <a:p>
            <a:pPr indent="0" lvl="0" marL="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0" rtl="0" algn="l">
              <a:spcBef>
                <a:spcPts val="1600"/>
              </a:spcBef>
              <a:spcAft>
                <a:spcPts val="1600"/>
              </a:spcAft>
              <a:buNone/>
            </a:pPr>
            <a:r>
              <a:rPr b="1" lang="en">
                <a:solidFill>
                  <a:srgbClr val="CC0000"/>
                </a:solidFill>
              </a:rPr>
              <a:t>Please DO NOT provide your credit card information for the purpose of this course!</a:t>
            </a:r>
            <a:endParaRPr b="1">
              <a:solidFill>
                <a:srgbClr val="CC0000"/>
              </a:solidFill>
            </a:endParaRPr>
          </a:p>
        </p:txBody>
      </p:sp>
      <p:pic>
        <p:nvPicPr>
          <p:cNvPr id="420" name="Google Shape;420;p36"/>
          <p:cNvPicPr preferRelativeResize="0"/>
          <p:nvPr/>
        </p:nvPicPr>
        <p:blipFill>
          <a:blip r:embed="rId3">
            <a:alphaModFix/>
          </a:blip>
          <a:stretch>
            <a:fillRect/>
          </a:stretch>
        </p:blipFill>
        <p:spPr>
          <a:xfrm>
            <a:off x="6946095" y="269350"/>
            <a:ext cx="1143500" cy="1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7"/>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Projects have three identifying attributes</a:t>
            </a:r>
            <a:endParaRPr/>
          </a:p>
        </p:txBody>
      </p:sp>
      <p:sp>
        <p:nvSpPr>
          <p:cNvPr id="426" name="Google Shape;426;p37"/>
          <p:cNvSpPr/>
          <p:nvPr/>
        </p:nvSpPr>
        <p:spPr>
          <a:xfrm>
            <a:off x="922425" y="1233013"/>
            <a:ext cx="2410200" cy="736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Project ID</a:t>
            </a:r>
            <a:endParaRPr sz="1800">
              <a:solidFill>
                <a:srgbClr val="FFFFFF"/>
              </a:solidFill>
              <a:latin typeface="Google Sans"/>
              <a:ea typeface="Google Sans"/>
              <a:cs typeface="Google Sans"/>
              <a:sym typeface="Google Sans"/>
            </a:endParaRPr>
          </a:p>
        </p:txBody>
      </p:sp>
      <p:sp>
        <p:nvSpPr>
          <p:cNvPr id="427" name="Google Shape;427;p37"/>
          <p:cNvSpPr/>
          <p:nvPr/>
        </p:nvSpPr>
        <p:spPr>
          <a:xfrm>
            <a:off x="3380175" y="1233013"/>
            <a:ext cx="2409600" cy="736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Project name</a:t>
            </a:r>
            <a:endParaRPr sz="1800">
              <a:solidFill>
                <a:srgbClr val="FFFFFF"/>
              </a:solidFill>
              <a:latin typeface="Google Sans"/>
              <a:ea typeface="Google Sans"/>
              <a:cs typeface="Google Sans"/>
              <a:sym typeface="Google Sans"/>
            </a:endParaRPr>
          </a:p>
        </p:txBody>
      </p:sp>
      <p:sp>
        <p:nvSpPr>
          <p:cNvPr id="428" name="Google Shape;428;p37"/>
          <p:cNvSpPr/>
          <p:nvPr/>
        </p:nvSpPr>
        <p:spPr>
          <a:xfrm>
            <a:off x="5837325" y="1233013"/>
            <a:ext cx="2409600" cy="736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Project number</a:t>
            </a:r>
            <a:endParaRPr sz="1800">
              <a:solidFill>
                <a:srgbClr val="FFFFFF"/>
              </a:solidFill>
              <a:latin typeface="Google Sans"/>
              <a:ea typeface="Google Sans"/>
              <a:cs typeface="Google Sans"/>
              <a:sym typeface="Google Sans"/>
            </a:endParaRPr>
          </a:p>
        </p:txBody>
      </p:sp>
      <p:sp>
        <p:nvSpPr>
          <p:cNvPr id="429" name="Google Shape;429;p37"/>
          <p:cNvSpPr/>
          <p:nvPr/>
        </p:nvSpPr>
        <p:spPr>
          <a:xfrm>
            <a:off x="922425" y="2045813"/>
            <a:ext cx="2410200" cy="736200"/>
          </a:xfrm>
          <a:prstGeom prst="rect">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Globally unique</a:t>
            </a:r>
            <a:endParaRPr sz="1700">
              <a:solidFill>
                <a:srgbClr val="434343"/>
              </a:solidFill>
              <a:latin typeface="Roboto"/>
              <a:ea typeface="Roboto"/>
              <a:cs typeface="Roboto"/>
              <a:sym typeface="Roboto"/>
            </a:endParaRPr>
          </a:p>
        </p:txBody>
      </p:sp>
      <p:sp>
        <p:nvSpPr>
          <p:cNvPr id="430" name="Google Shape;430;p37"/>
          <p:cNvSpPr/>
          <p:nvPr/>
        </p:nvSpPr>
        <p:spPr>
          <a:xfrm>
            <a:off x="3380175" y="2045813"/>
            <a:ext cx="2409600" cy="736200"/>
          </a:xfrm>
          <a:prstGeom prst="rect">
            <a:avLst/>
          </a:prstGeom>
          <a:no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Need not be unique</a:t>
            </a:r>
            <a:endParaRPr sz="1700">
              <a:solidFill>
                <a:srgbClr val="434343"/>
              </a:solidFill>
              <a:latin typeface="Roboto"/>
              <a:ea typeface="Roboto"/>
              <a:cs typeface="Roboto"/>
              <a:sym typeface="Roboto"/>
            </a:endParaRPr>
          </a:p>
        </p:txBody>
      </p:sp>
      <p:sp>
        <p:nvSpPr>
          <p:cNvPr id="431" name="Google Shape;431;p37"/>
          <p:cNvSpPr/>
          <p:nvPr/>
        </p:nvSpPr>
        <p:spPr>
          <a:xfrm>
            <a:off x="5837325" y="2045813"/>
            <a:ext cx="2409600" cy="736200"/>
          </a:xfrm>
          <a:prstGeom prst="rect">
            <a:avLst/>
          </a:prstGeom>
          <a:noFill/>
          <a:ln cap="flat" cmpd="sng" w="9525">
            <a:solidFill>
              <a:schemeClr val="lt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Globally unique</a:t>
            </a:r>
            <a:endParaRPr sz="1700">
              <a:solidFill>
                <a:srgbClr val="434343"/>
              </a:solidFill>
              <a:latin typeface="Roboto"/>
              <a:ea typeface="Roboto"/>
              <a:cs typeface="Roboto"/>
              <a:sym typeface="Roboto"/>
            </a:endParaRPr>
          </a:p>
        </p:txBody>
      </p:sp>
      <p:sp>
        <p:nvSpPr>
          <p:cNvPr id="432" name="Google Shape;432;p37"/>
          <p:cNvSpPr/>
          <p:nvPr/>
        </p:nvSpPr>
        <p:spPr>
          <a:xfrm>
            <a:off x="922425" y="2858613"/>
            <a:ext cx="2410200" cy="736200"/>
          </a:xfrm>
          <a:prstGeom prst="rect">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Assigned by GCP but mutable during creation</a:t>
            </a:r>
            <a:endParaRPr sz="1700">
              <a:solidFill>
                <a:srgbClr val="434343"/>
              </a:solidFill>
              <a:latin typeface="Roboto"/>
              <a:ea typeface="Roboto"/>
              <a:cs typeface="Roboto"/>
              <a:sym typeface="Roboto"/>
            </a:endParaRPr>
          </a:p>
        </p:txBody>
      </p:sp>
      <p:sp>
        <p:nvSpPr>
          <p:cNvPr id="433" name="Google Shape;433;p37"/>
          <p:cNvSpPr/>
          <p:nvPr/>
        </p:nvSpPr>
        <p:spPr>
          <a:xfrm>
            <a:off x="3380175" y="2858613"/>
            <a:ext cx="2409600" cy="736200"/>
          </a:xfrm>
          <a:prstGeom prst="rect">
            <a:avLst/>
          </a:prstGeom>
          <a:no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Chosen by you</a:t>
            </a:r>
            <a:endParaRPr sz="1700">
              <a:solidFill>
                <a:srgbClr val="434343"/>
              </a:solidFill>
              <a:latin typeface="Roboto"/>
              <a:ea typeface="Roboto"/>
              <a:cs typeface="Roboto"/>
              <a:sym typeface="Roboto"/>
            </a:endParaRPr>
          </a:p>
        </p:txBody>
      </p:sp>
      <p:sp>
        <p:nvSpPr>
          <p:cNvPr id="434" name="Google Shape;434;p37"/>
          <p:cNvSpPr/>
          <p:nvPr/>
        </p:nvSpPr>
        <p:spPr>
          <a:xfrm>
            <a:off x="5837325" y="2858613"/>
            <a:ext cx="2409600" cy="736200"/>
          </a:xfrm>
          <a:prstGeom prst="rect">
            <a:avLst/>
          </a:prstGeom>
          <a:noFill/>
          <a:ln cap="flat" cmpd="sng" w="9525">
            <a:solidFill>
              <a:schemeClr val="lt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Assigned by GCP</a:t>
            </a:r>
            <a:endParaRPr sz="1700">
              <a:solidFill>
                <a:srgbClr val="434343"/>
              </a:solidFill>
              <a:latin typeface="Roboto"/>
              <a:ea typeface="Roboto"/>
              <a:cs typeface="Roboto"/>
              <a:sym typeface="Roboto"/>
            </a:endParaRPr>
          </a:p>
        </p:txBody>
      </p:sp>
      <p:sp>
        <p:nvSpPr>
          <p:cNvPr id="435" name="Google Shape;435;p37"/>
          <p:cNvSpPr/>
          <p:nvPr/>
        </p:nvSpPr>
        <p:spPr>
          <a:xfrm>
            <a:off x="922425" y="3671413"/>
            <a:ext cx="2410200" cy="736200"/>
          </a:xfrm>
          <a:prstGeom prst="rect">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Immutable after creation</a:t>
            </a:r>
            <a:endParaRPr sz="1700">
              <a:solidFill>
                <a:srgbClr val="434343"/>
              </a:solidFill>
              <a:latin typeface="Roboto"/>
              <a:ea typeface="Roboto"/>
              <a:cs typeface="Roboto"/>
              <a:sym typeface="Roboto"/>
            </a:endParaRPr>
          </a:p>
        </p:txBody>
      </p:sp>
      <p:sp>
        <p:nvSpPr>
          <p:cNvPr id="436" name="Google Shape;436;p37"/>
          <p:cNvSpPr/>
          <p:nvPr/>
        </p:nvSpPr>
        <p:spPr>
          <a:xfrm>
            <a:off x="3380175" y="3671413"/>
            <a:ext cx="2409600" cy="736200"/>
          </a:xfrm>
          <a:prstGeom prst="rect">
            <a:avLst/>
          </a:prstGeom>
          <a:no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Mutable</a:t>
            </a:r>
            <a:endParaRPr sz="1700">
              <a:solidFill>
                <a:srgbClr val="434343"/>
              </a:solidFill>
              <a:latin typeface="Roboto"/>
              <a:ea typeface="Roboto"/>
              <a:cs typeface="Roboto"/>
              <a:sym typeface="Roboto"/>
            </a:endParaRPr>
          </a:p>
        </p:txBody>
      </p:sp>
      <p:sp>
        <p:nvSpPr>
          <p:cNvPr id="437" name="Google Shape;437;p37"/>
          <p:cNvSpPr/>
          <p:nvPr/>
        </p:nvSpPr>
        <p:spPr>
          <a:xfrm>
            <a:off x="5837325" y="3671413"/>
            <a:ext cx="2409600" cy="736200"/>
          </a:xfrm>
          <a:prstGeom prst="rect">
            <a:avLst/>
          </a:prstGeom>
          <a:noFill/>
          <a:ln cap="flat" cmpd="sng" w="9525">
            <a:solidFill>
              <a:schemeClr val="lt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Immutable</a:t>
            </a:r>
            <a:endParaRPr sz="1700">
              <a:solidFill>
                <a:srgbClr val="434343"/>
              </a:solidFill>
              <a:latin typeface="Roboto"/>
              <a:ea typeface="Roboto"/>
              <a:cs typeface="Roboto"/>
              <a:sym typeface="Roboto"/>
            </a:endParaRPr>
          </a:p>
        </p:txBody>
      </p:sp>
      <p:sp>
        <p:nvSpPr>
          <p:cNvPr id="438" name="Google Shape;438;p37"/>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3">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8"/>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Creating a project</a:t>
            </a:r>
            <a:endParaRPr/>
          </a:p>
        </p:txBody>
      </p:sp>
      <p:sp>
        <p:nvSpPr>
          <p:cNvPr id="444" name="Google Shape;444;p38"/>
          <p:cNvSpPr txBox="1"/>
          <p:nvPr/>
        </p:nvSpPr>
        <p:spPr>
          <a:xfrm>
            <a:off x="1491034" y="1944372"/>
            <a:ext cx="1410000" cy="14079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u="sng">
                <a:solidFill>
                  <a:schemeClr val="hlink"/>
                </a:solidFill>
                <a:hlinkClick r:id="rId3"/>
              </a:rPr>
              <a:t>http://www.console.google.com</a:t>
            </a:r>
            <a:endParaRPr sz="700"/>
          </a:p>
        </p:txBody>
      </p:sp>
      <p:sp>
        <p:nvSpPr>
          <p:cNvPr id="445" name="Google Shape;445;p38"/>
          <p:cNvSpPr/>
          <p:nvPr/>
        </p:nvSpPr>
        <p:spPr>
          <a:xfrm>
            <a:off x="2386114" y="2504381"/>
            <a:ext cx="658200" cy="100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 name="Google Shape;446;p38"/>
          <p:cNvSpPr/>
          <p:nvPr/>
        </p:nvSpPr>
        <p:spPr>
          <a:xfrm>
            <a:off x="2386114" y="2758790"/>
            <a:ext cx="658200" cy="100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47" name="Google Shape;447;p38"/>
          <p:cNvPicPr preferRelativeResize="0"/>
          <p:nvPr/>
        </p:nvPicPr>
        <p:blipFill rotWithShape="1">
          <a:blip r:embed="rId4">
            <a:alphaModFix/>
          </a:blip>
          <a:srcRect b="4067" l="0" r="0" t="0"/>
          <a:stretch/>
        </p:blipFill>
        <p:spPr>
          <a:xfrm>
            <a:off x="905638" y="999975"/>
            <a:ext cx="7294264" cy="3589865"/>
          </a:xfrm>
          <a:prstGeom prst="rect">
            <a:avLst/>
          </a:prstGeom>
          <a:noFill/>
          <a:ln>
            <a:noFill/>
          </a:ln>
        </p:spPr>
      </p:pic>
      <p:sp>
        <p:nvSpPr>
          <p:cNvPr id="448" name="Google Shape;448;p38"/>
          <p:cNvSpPr/>
          <p:nvPr/>
        </p:nvSpPr>
        <p:spPr>
          <a:xfrm>
            <a:off x="2504178" y="999975"/>
            <a:ext cx="658200" cy="232200"/>
          </a:xfrm>
          <a:prstGeom prst="roundRect">
            <a:avLst>
              <a:gd fmla="val 16667" name="adj"/>
            </a:avLst>
          </a:prstGeom>
          <a:noFill/>
          <a:ln cap="flat" cmpd="sng" w="38100">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 name="Google Shape;449;p38"/>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5">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Creating a project</a:t>
            </a:r>
            <a:endParaRPr/>
          </a:p>
        </p:txBody>
      </p:sp>
      <p:pic>
        <p:nvPicPr>
          <p:cNvPr id="455" name="Google Shape;455;p39"/>
          <p:cNvPicPr preferRelativeResize="0"/>
          <p:nvPr/>
        </p:nvPicPr>
        <p:blipFill rotWithShape="1">
          <a:blip r:embed="rId3">
            <a:alphaModFix/>
          </a:blip>
          <a:srcRect b="0" l="0" r="0" t="5123"/>
          <a:stretch/>
        </p:blipFill>
        <p:spPr>
          <a:xfrm>
            <a:off x="914400" y="1139437"/>
            <a:ext cx="5341324" cy="1075175"/>
          </a:xfrm>
          <a:prstGeom prst="rect">
            <a:avLst/>
          </a:prstGeom>
          <a:noFill/>
          <a:ln cap="flat" cmpd="sng" w="9525">
            <a:solidFill>
              <a:schemeClr val="accent3"/>
            </a:solidFill>
            <a:prstDash val="solid"/>
            <a:round/>
            <a:headEnd len="sm" w="sm" type="none"/>
            <a:tailEnd len="sm" w="sm" type="none"/>
          </a:ln>
        </p:spPr>
      </p:pic>
      <p:sp>
        <p:nvSpPr>
          <p:cNvPr id="456" name="Google Shape;456;p39"/>
          <p:cNvSpPr/>
          <p:nvPr/>
        </p:nvSpPr>
        <p:spPr>
          <a:xfrm>
            <a:off x="5005087" y="1205500"/>
            <a:ext cx="882000" cy="247200"/>
          </a:xfrm>
          <a:prstGeom prst="roundRect">
            <a:avLst>
              <a:gd fmla="val 16667" name="adj"/>
            </a:avLst>
          </a:prstGeom>
          <a:noFill/>
          <a:ln cap="flat" cmpd="sng" w="38100">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57" name="Google Shape;457;p39"/>
          <p:cNvPicPr preferRelativeResize="0"/>
          <p:nvPr/>
        </p:nvPicPr>
        <p:blipFill rotWithShape="1">
          <a:blip r:embed="rId4">
            <a:alphaModFix/>
          </a:blip>
          <a:srcRect b="18705" l="0" r="0" t="0"/>
          <a:stretch/>
        </p:blipFill>
        <p:spPr>
          <a:xfrm>
            <a:off x="3257313" y="1801563"/>
            <a:ext cx="4989319" cy="2783661"/>
          </a:xfrm>
          <a:prstGeom prst="rect">
            <a:avLst/>
          </a:prstGeom>
          <a:noFill/>
          <a:ln cap="flat" cmpd="sng" w="9525">
            <a:solidFill>
              <a:schemeClr val="accent3"/>
            </a:solidFill>
            <a:prstDash val="solid"/>
            <a:round/>
            <a:headEnd len="sm" w="sm" type="none"/>
            <a:tailEnd len="sm" w="sm" type="none"/>
          </a:ln>
        </p:spPr>
      </p:pic>
      <p:sp>
        <p:nvSpPr>
          <p:cNvPr id="458" name="Google Shape;458;p39"/>
          <p:cNvSpPr/>
          <p:nvPr/>
        </p:nvSpPr>
        <p:spPr>
          <a:xfrm>
            <a:off x="5364163" y="2733388"/>
            <a:ext cx="250800" cy="150600"/>
          </a:xfrm>
          <a:prstGeom prst="roundRect">
            <a:avLst>
              <a:gd fmla="val 16667" name="adj"/>
            </a:avLst>
          </a:prstGeom>
          <a:noFill/>
          <a:ln cap="flat" cmpd="sng" w="38100">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9" name="Google Shape;459;p39"/>
          <p:cNvSpPr/>
          <p:nvPr/>
        </p:nvSpPr>
        <p:spPr>
          <a:xfrm>
            <a:off x="3546925" y="3957538"/>
            <a:ext cx="1117200" cy="139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0" name="Google Shape;460;p39"/>
          <p:cNvSpPr/>
          <p:nvPr/>
        </p:nvSpPr>
        <p:spPr>
          <a:xfrm>
            <a:off x="4365363" y="3712763"/>
            <a:ext cx="1117200" cy="139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1" name="Google Shape;461;p39"/>
          <p:cNvSpPr/>
          <p:nvPr/>
        </p:nvSpPr>
        <p:spPr>
          <a:xfrm>
            <a:off x="3418475" y="3514125"/>
            <a:ext cx="842400" cy="1200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62" name="Google Shape;462;p39"/>
          <p:cNvCxnSpPr/>
          <p:nvPr/>
        </p:nvCxnSpPr>
        <p:spPr>
          <a:xfrm flipH="1" rot="10800000">
            <a:off x="2804438" y="2610350"/>
            <a:ext cx="547500" cy="1500"/>
          </a:xfrm>
          <a:prstGeom prst="straightConnector1">
            <a:avLst/>
          </a:prstGeom>
          <a:noFill/>
          <a:ln cap="flat" cmpd="sng" w="38100">
            <a:solidFill>
              <a:schemeClr val="dk2"/>
            </a:solidFill>
            <a:prstDash val="solid"/>
            <a:round/>
            <a:headEnd len="med" w="med" type="none"/>
            <a:tailEnd len="med" w="med" type="triangle"/>
          </a:ln>
        </p:spPr>
      </p:cxnSp>
      <p:cxnSp>
        <p:nvCxnSpPr>
          <p:cNvPr id="463" name="Google Shape;463;p39"/>
          <p:cNvCxnSpPr/>
          <p:nvPr/>
        </p:nvCxnSpPr>
        <p:spPr>
          <a:xfrm flipH="1" rot="10800000">
            <a:off x="2804438" y="3143750"/>
            <a:ext cx="547500" cy="1500"/>
          </a:xfrm>
          <a:prstGeom prst="straightConnector1">
            <a:avLst/>
          </a:prstGeom>
          <a:noFill/>
          <a:ln cap="flat" cmpd="sng" w="38100">
            <a:solidFill>
              <a:schemeClr val="dk2"/>
            </a:solidFill>
            <a:prstDash val="solid"/>
            <a:round/>
            <a:headEnd len="med" w="med" type="none"/>
            <a:tailEnd len="med" w="med" type="triangle"/>
          </a:ln>
        </p:spPr>
      </p:cxnSp>
      <p:cxnSp>
        <p:nvCxnSpPr>
          <p:cNvPr id="464" name="Google Shape;464;p39"/>
          <p:cNvCxnSpPr/>
          <p:nvPr/>
        </p:nvCxnSpPr>
        <p:spPr>
          <a:xfrm flipH="1" rot="10800000">
            <a:off x="2804438" y="3566160"/>
            <a:ext cx="547500" cy="1500"/>
          </a:xfrm>
          <a:prstGeom prst="straightConnector1">
            <a:avLst/>
          </a:prstGeom>
          <a:noFill/>
          <a:ln cap="flat" cmpd="sng" w="38100">
            <a:solidFill>
              <a:schemeClr val="dk2"/>
            </a:solidFill>
            <a:prstDash val="solid"/>
            <a:round/>
            <a:headEnd len="med" w="med" type="none"/>
            <a:tailEnd len="med" w="med" type="triangle"/>
          </a:ln>
        </p:spPr>
      </p:cxnSp>
      <p:cxnSp>
        <p:nvCxnSpPr>
          <p:cNvPr id="465" name="Google Shape;465;p39"/>
          <p:cNvCxnSpPr/>
          <p:nvPr/>
        </p:nvCxnSpPr>
        <p:spPr>
          <a:xfrm flipH="1" rot="10800000">
            <a:off x="2804438" y="4023360"/>
            <a:ext cx="547500" cy="1500"/>
          </a:xfrm>
          <a:prstGeom prst="straightConnector1">
            <a:avLst/>
          </a:prstGeom>
          <a:noFill/>
          <a:ln cap="flat" cmpd="sng" w="38100">
            <a:solidFill>
              <a:schemeClr val="dk2"/>
            </a:solidFill>
            <a:prstDash val="solid"/>
            <a:round/>
            <a:headEnd len="med" w="med" type="none"/>
            <a:tailEnd len="med" w="med" type="triangle"/>
          </a:ln>
        </p:spPr>
      </p:cxnSp>
      <p:cxnSp>
        <p:nvCxnSpPr>
          <p:cNvPr id="466" name="Google Shape;466;p39"/>
          <p:cNvCxnSpPr/>
          <p:nvPr/>
        </p:nvCxnSpPr>
        <p:spPr>
          <a:xfrm flipH="1" rot="10800000">
            <a:off x="2804438" y="4425696"/>
            <a:ext cx="547500" cy="1500"/>
          </a:xfrm>
          <a:prstGeom prst="straightConnector1">
            <a:avLst/>
          </a:prstGeom>
          <a:noFill/>
          <a:ln cap="flat" cmpd="sng" w="38100">
            <a:solidFill>
              <a:schemeClr val="dk2"/>
            </a:solidFill>
            <a:prstDash val="solid"/>
            <a:round/>
            <a:headEnd len="med" w="med" type="none"/>
            <a:tailEnd len="med" w="med" type="triangle"/>
          </a:ln>
        </p:spPr>
      </p:cxnSp>
      <p:sp>
        <p:nvSpPr>
          <p:cNvPr id="467" name="Google Shape;467;p39"/>
          <p:cNvSpPr/>
          <p:nvPr/>
        </p:nvSpPr>
        <p:spPr>
          <a:xfrm>
            <a:off x="6298988" y="1356088"/>
            <a:ext cx="1241788" cy="1259800"/>
          </a:xfrm>
          <a:custGeom>
            <a:rect b="b" l="l" r="r" t="t"/>
            <a:pathLst>
              <a:path extrusionOk="0" h="100784" w="99343">
                <a:moveTo>
                  <a:pt x="0" y="0"/>
                </a:moveTo>
                <a:cubicBezTo>
                  <a:pt x="16476" y="2782"/>
                  <a:pt x="92545" y="-107"/>
                  <a:pt x="98857" y="16690"/>
                </a:cubicBezTo>
                <a:cubicBezTo>
                  <a:pt x="105169" y="33487"/>
                  <a:pt x="48038" y="86768"/>
                  <a:pt x="37874" y="100784"/>
                </a:cubicBezTo>
              </a:path>
            </a:pathLst>
          </a:custGeom>
          <a:noFill/>
          <a:ln cap="flat" cmpd="sng" w="38100">
            <a:solidFill>
              <a:schemeClr val="dk2"/>
            </a:solidFill>
            <a:prstDash val="solid"/>
            <a:round/>
            <a:headEnd len="med" w="med" type="none"/>
            <a:tailEnd len="med" w="med" type="triangle"/>
          </a:ln>
        </p:spPr>
      </p:sp>
      <p:sp>
        <p:nvSpPr>
          <p:cNvPr id="468" name="Google Shape;468;p39"/>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5">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40"/>
          <p:cNvPicPr preferRelativeResize="0"/>
          <p:nvPr/>
        </p:nvPicPr>
        <p:blipFill>
          <a:blip r:embed="rId3">
            <a:alphaModFix/>
          </a:blip>
          <a:stretch>
            <a:fillRect/>
          </a:stretch>
        </p:blipFill>
        <p:spPr>
          <a:xfrm>
            <a:off x="2524225" y="3219850"/>
            <a:ext cx="2701650" cy="1298850"/>
          </a:xfrm>
          <a:prstGeom prst="rect">
            <a:avLst/>
          </a:prstGeom>
          <a:noFill/>
          <a:ln>
            <a:noFill/>
          </a:ln>
        </p:spPr>
      </p:pic>
      <p:sp>
        <p:nvSpPr>
          <p:cNvPr id="474" name="Google Shape;474;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Billing Account</a:t>
            </a:r>
            <a:endParaRPr/>
          </a:p>
        </p:txBody>
      </p:sp>
      <p:sp>
        <p:nvSpPr>
          <p:cNvPr id="475" name="Google Shape;475;p40"/>
          <p:cNvSpPr txBox="1"/>
          <p:nvPr>
            <p:ph idx="1" type="body"/>
          </p:nvPr>
        </p:nvSpPr>
        <p:spPr>
          <a:xfrm>
            <a:off x="1303800" y="1796300"/>
            <a:ext cx="7030500" cy="3043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Login: </a:t>
            </a:r>
            <a:r>
              <a:rPr lang="en" sz="1100" u="sng">
                <a:solidFill>
                  <a:schemeClr val="hlink"/>
                </a:solidFill>
                <a:latin typeface="Arial"/>
                <a:ea typeface="Arial"/>
                <a:cs typeface="Arial"/>
                <a:sym typeface="Arial"/>
                <a:hlinkClick r:id="rId4"/>
              </a:rPr>
              <a:t>https://console.cloud.google.com</a:t>
            </a:r>
            <a:endParaRPr/>
          </a:p>
          <a:p>
            <a:pPr indent="-311150" lvl="0" marL="457200" rtl="0" algn="l">
              <a:spcBef>
                <a:spcPts val="0"/>
              </a:spcBef>
              <a:spcAft>
                <a:spcPts val="0"/>
              </a:spcAft>
              <a:buSzPts val="1300"/>
              <a:buChar char="●"/>
            </a:pPr>
            <a:r>
              <a:rPr lang="en"/>
              <a:t>Set up a project</a:t>
            </a:r>
            <a:endParaRPr/>
          </a:p>
          <a:p>
            <a:pPr indent="-298450" lvl="1" marL="914400" rtl="0" algn="l">
              <a:spcBef>
                <a:spcPts val="0"/>
              </a:spcBef>
              <a:spcAft>
                <a:spcPts val="0"/>
              </a:spcAft>
              <a:buSzPts val="1100"/>
              <a:buChar char="○"/>
            </a:pPr>
            <a:r>
              <a:rPr lang="en"/>
              <a:t>Give the project a name; something like BA780</a:t>
            </a:r>
            <a:endParaRPr/>
          </a:p>
          <a:p>
            <a:pPr indent="-298450" lvl="1" marL="914400" rtl="0" algn="l">
              <a:spcBef>
                <a:spcPts val="0"/>
              </a:spcBef>
              <a:spcAft>
                <a:spcPts val="0"/>
              </a:spcAft>
              <a:buSzPts val="1100"/>
              <a:buChar char="○"/>
            </a:pPr>
            <a:r>
              <a:rPr lang="en"/>
              <a:t>From Google Cloud Platform menu go to </a:t>
            </a:r>
            <a:r>
              <a:rPr b="1" lang="en"/>
              <a:t>Billing</a:t>
            </a:r>
            <a:r>
              <a:rPr lang="en"/>
              <a:t> &gt; </a:t>
            </a:r>
            <a:r>
              <a:rPr b="1" lang="en"/>
              <a:t>Go to linked billing account </a:t>
            </a:r>
            <a:r>
              <a:rPr lang="en"/>
              <a:t>(if you have more than one)</a:t>
            </a:r>
            <a:r>
              <a:rPr b="1" lang="en"/>
              <a:t> &gt; Account management.</a:t>
            </a:r>
            <a:r>
              <a:rPr lang="en"/>
              <a:t>. Make sure that you see your project name under the $50 coupon</a:t>
            </a:r>
            <a:endParaRPr b="1">
              <a:solidFill>
                <a:srgbClr val="CC0000"/>
              </a:solidFill>
            </a:endParaRPr>
          </a:p>
        </p:txBody>
      </p:sp>
      <p:sp>
        <p:nvSpPr>
          <p:cNvPr id="476" name="Google Shape;476;p40"/>
          <p:cNvSpPr/>
          <p:nvPr/>
        </p:nvSpPr>
        <p:spPr>
          <a:xfrm>
            <a:off x="2425400" y="4108976"/>
            <a:ext cx="1091592" cy="571055"/>
          </a:xfrm>
          <a:custGeom>
            <a:rect b="b" l="l" r="r" t="t"/>
            <a:pathLst>
              <a:path extrusionOk="0" h="17886" w="40269">
                <a:moveTo>
                  <a:pt x="29775" y="12399"/>
                </a:moveTo>
                <a:cubicBezTo>
                  <a:pt x="24993" y="11760"/>
                  <a:pt x="4459" y="10456"/>
                  <a:pt x="1084" y="8564"/>
                </a:cubicBezTo>
                <a:cubicBezTo>
                  <a:pt x="-2291" y="6672"/>
                  <a:pt x="3003" y="2171"/>
                  <a:pt x="9523" y="1046"/>
                </a:cubicBezTo>
                <a:cubicBezTo>
                  <a:pt x="16044" y="-79"/>
                  <a:pt x="39210" y="-872"/>
                  <a:pt x="40207" y="1813"/>
                </a:cubicBezTo>
                <a:cubicBezTo>
                  <a:pt x="41204" y="4498"/>
                  <a:pt x="19648" y="14931"/>
                  <a:pt x="15506" y="17156"/>
                </a:cubicBezTo>
                <a:cubicBezTo>
                  <a:pt x="11364" y="19381"/>
                  <a:pt x="15379" y="15494"/>
                  <a:pt x="15353" y="15161"/>
                </a:cubicBezTo>
              </a:path>
            </a:pathLst>
          </a:custGeom>
          <a:noFill/>
          <a:ln cap="flat" cmpd="sng" w="9525">
            <a:solidFill>
              <a:srgbClr val="CC0000"/>
            </a:solidFill>
            <a:prstDash val="solid"/>
            <a:round/>
            <a:headEnd len="med" w="med" type="none"/>
            <a:tailEnd len="med" w="med" type="none"/>
          </a:ln>
        </p:spPr>
      </p:sp>
      <p:pic>
        <p:nvPicPr>
          <p:cNvPr id="477" name="Google Shape;477;p40"/>
          <p:cNvPicPr preferRelativeResize="0"/>
          <p:nvPr/>
        </p:nvPicPr>
        <p:blipFill>
          <a:blip r:embed="rId5">
            <a:alphaModFix/>
          </a:blip>
          <a:stretch>
            <a:fillRect/>
          </a:stretch>
        </p:blipFill>
        <p:spPr>
          <a:xfrm>
            <a:off x="6946095" y="269350"/>
            <a:ext cx="1143500" cy="1143500"/>
          </a:xfrm>
          <a:prstGeom prst="rect">
            <a:avLst/>
          </a:prstGeom>
          <a:noFill/>
          <a:ln>
            <a:noFill/>
          </a:ln>
        </p:spPr>
      </p:pic>
      <p:grpSp>
        <p:nvGrpSpPr>
          <p:cNvPr id="478" name="Google Shape;478;p40"/>
          <p:cNvGrpSpPr/>
          <p:nvPr/>
        </p:nvGrpSpPr>
        <p:grpSpPr>
          <a:xfrm>
            <a:off x="5279000" y="3070150"/>
            <a:ext cx="421850" cy="636550"/>
            <a:chOff x="8708000" y="2993950"/>
            <a:chExt cx="421850" cy="636550"/>
          </a:xfrm>
        </p:grpSpPr>
        <p:sp>
          <p:nvSpPr>
            <p:cNvPr id="479" name="Google Shape;479;p40"/>
            <p:cNvSpPr/>
            <p:nvPr/>
          </p:nvSpPr>
          <p:spPr>
            <a:xfrm>
              <a:off x="8742375" y="2993950"/>
              <a:ext cx="387475" cy="636550"/>
            </a:xfrm>
            <a:custGeom>
              <a:rect b="b" l="l" r="r" t="t"/>
              <a:pathLst>
                <a:path extrusionOk="0" h="25462" w="15499">
                  <a:moveTo>
                    <a:pt x="7494" y="0"/>
                  </a:moveTo>
                  <a:cubicBezTo>
                    <a:pt x="8800" y="3804"/>
                    <a:pt x="16577" y="18621"/>
                    <a:pt x="15328" y="22822"/>
                  </a:cubicBezTo>
                  <a:cubicBezTo>
                    <a:pt x="14079" y="27023"/>
                    <a:pt x="2555" y="24809"/>
                    <a:pt x="0" y="25206"/>
                  </a:cubicBezTo>
                </a:path>
              </a:pathLst>
            </a:custGeom>
            <a:noFill/>
            <a:ln cap="flat" cmpd="sng" w="9525">
              <a:solidFill>
                <a:schemeClr val="dk2"/>
              </a:solidFill>
              <a:prstDash val="solid"/>
              <a:round/>
              <a:headEnd len="med" w="med" type="none"/>
              <a:tailEnd len="med" w="med" type="none"/>
            </a:ln>
          </p:spPr>
        </p:sp>
        <p:cxnSp>
          <p:nvCxnSpPr>
            <p:cNvPr id="480" name="Google Shape;480;p40"/>
            <p:cNvCxnSpPr/>
            <p:nvPr/>
          </p:nvCxnSpPr>
          <p:spPr>
            <a:xfrm rot="10800000">
              <a:off x="8708000" y="3627700"/>
              <a:ext cx="119100" cy="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Budgets and Alerts</a:t>
            </a:r>
            <a:endParaRPr/>
          </a:p>
        </p:txBody>
      </p:sp>
      <p:sp>
        <p:nvSpPr>
          <p:cNvPr id="486" name="Google Shape;486;p41"/>
          <p:cNvSpPr txBox="1"/>
          <p:nvPr>
            <p:ph idx="1" type="body"/>
          </p:nvPr>
        </p:nvSpPr>
        <p:spPr>
          <a:xfrm>
            <a:off x="1303800" y="1990050"/>
            <a:ext cx="43191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sz="1100"/>
              <a:t>o to </a:t>
            </a:r>
            <a:r>
              <a:rPr b="1" lang="en" sz="1100"/>
              <a:t>Billing</a:t>
            </a:r>
            <a:r>
              <a:rPr lang="en" sz="1100"/>
              <a:t> &gt; </a:t>
            </a:r>
            <a:r>
              <a:rPr b="1" lang="en" sz="1100"/>
              <a:t>Go to linked billing account </a:t>
            </a:r>
            <a:r>
              <a:rPr lang="en" sz="1100"/>
              <a:t>&gt;</a:t>
            </a:r>
            <a:r>
              <a:rPr b="1" lang="en" sz="1100"/>
              <a:t> Budgets and alerts </a:t>
            </a:r>
            <a:r>
              <a:rPr lang="en" sz="1100"/>
              <a:t>&gt;</a:t>
            </a:r>
            <a:r>
              <a:rPr b="1" lang="en" sz="1100"/>
              <a:t> Create a budget</a:t>
            </a:r>
            <a:endParaRPr b="1" sz="1100"/>
          </a:p>
          <a:p>
            <a:pPr indent="0" lvl="0" marL="0" rtl="0" algn="l">
              <a:spcBef>
                <a:spcPts val="1600"/>
              </a:spcBef>
              <a:spcAft>
                <a:spcPts val="0"/>
              </a:spcAft>
              <a:buNone/>
            </a:pPr>
            <a:r>
              <a:rPr lang="en" sz="1100"/>
              <a:t>Set the followings:</a:t>
            </a:r>
            <a:endParaRPr sz="1100"/>
          </a:p>
          <a:p>
            <a:pPr indent="-298450" lvl="0" marL="457200" rtl="0" algn="l">
              <a:spcBef>
                <a:spcPts val="1600"/>
              </a:spcBef>
              <a:spcAft>
                <a:spcPts val="0"/>
              </a:spcAft>
              <a:buSzPts val="1100"/>
              <a:buChar char="●"/>
            </a:pPr>
            <a:r>
              <a:rPr lang="en" sz="1100"/>
              <a:t>Budget name</a:t>
            </a:r>
            <a:endParaRPr sz="1100"/>
          </a:p>
          <a:p>
            <a:pPr indent="-298450" lvl="0" marL="457200" rtl="0" algn="l">
              <a:spcBef>
                <a:spcPts val="0"/>
              </a:spcBef>
              <a:spcAft>
                <a:spcPts val="0"/>
              </a:spcAft>
              <a:buSzPts val="1100"/>
              <a:buChar char="●"/>
            </a:pPr>
            <a:r>
              <a:rPr lang="en" sz="1100"/>
              <a:t>Budget amount (E.g. $20/month)</a:t>
            </a:r>
            <a:endParaRPr sz="1100"/>
          </a:p>
          <a:p>
            <a:pPr indent="-298450" lvl="0" marL="457200" rtl="0" algn="l">
              <a:spcBef>
                <a:spcPts val="0"/>
              </a:spcBef>
              <a:spcAft>
                <a:spcPts val="0"/>
              </a:spcAft>
              <a:buSzPts val="1100"/>
              <a:buChar char="●"/>
            </a:pPr>
            <a:r>
              <a:rPr lang="en" sz="1100"/>
              <a:t>Percent of budget to receive notifications</a:t>
            </a:r>
            <a:endParaRPr sz="1100"/>
          </a:p>
        </p:txBody>
      </p:sp>
      <p:pic>
        <p:nvPicPr>
          <p:cNvPr id="487" name="Google Shape;487;p41"/>
          <p:cNvPicPr preferRelativeResize="0"/>
          <p:nvPr/>
        </p:nvPicPr>
        <p:blipFill>
          <a:blip r:embed="rId3">
            <a:alphaModFix/>
          </a:blip>
          <a:stretch>
            <a:fillRect/>
          </a:stretch>
        </p:blipFill>
        <p:spPr>
          <a:xfrm>
            <a:off x="5823427" y="1489050"/>
            <a:ext cx="2970549" cy="3416127"/>
          </a:xfrm>
          <a:prstGeom prst="rect">
            <a:avLst/>
          </a:prstGeom>
          <a:noFill/>
          <a:ln>
            <a:noFill/>
          </a:ln>
        </p:spPr>
      </p:pic>
      <p:pic>
        <p:nvPicPr>
          <p:cNvPr id="488" name="Google Shape;488;p41"/>
          <p:cNvPicPr preferRelativeResize="0"/>
          <p:nvPr/>
        </p:nvPicPr>
        <p:blipFill>
          <a:blip r:embed="rId4">
            <a:alphaModFix/>
          </a:blip>
          <a:stretch>
            <a:fillRect/>
          </a:stretch>
        </p:blipFill>
        <p:spPr>
          <a:xfrm>
            <a:off x="6946095" y="269350"/>
            <a:ext cx="1143500" cy="1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Cloud? (Why Vertex AI?)</a:t>
            </a:r>
            <a:endParaRPr/>
          </a:p>
        </p:txBody>
      </p:sp>
      <p:pic>
        <p:nvPicPr>
          <p:cNvPr id="494" name="Google Shape;494;p42"/>
          <p:cNvPicPr preferRelativeResize="0"/>
          <p:nvPr/>
        </p:nvPicPr>
        <p:blipFill>
          <a:blip r:embed="rId3">
            <a:alphaModFix/>
          </a:blip>
          <a:stretch>
            <a:fillRect/>
          </a:stretch>
        </p:blipFill>
        <p:spPr>
          <a:xfrm>
            <a:off x="1192813" y="1618675"/>
            <a:ext cx="6758374" cy="3230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3F4"/>
        </a:solidFill>
      </p:bgPr>
    </p:bg>
    <p:spTree>
      <p:nvGrpSpPr>
        <p:cNvPr id="498" name="Shape 498"/>
        <p:cNvGrpSpPr/>
        <p:nvPr/>
      </p:nvGrpSpPr>
      <p:grpSpPr>
        <a:xfrm>
          <a:off x="0" y="0"/>
          <a:ext cx="0" cy="0"/>
          <a:chOff x="0" y="0"/>
          <a:chExt cx="0" cy="0"/>
        </a:xfrm>
      </p:grpSpPr>
      <p:pic>
        <p:nvPicPr>
          <p:cNvPr id="499" name="Google Shape;499;p43"/>
          <p:cNvPicPr preferRelativeResize="0"/>
          <p:nvPr/>
        </p:nvPicPr>
        <p:blipFill rotWithShape="1">
          <a:blip r:embed="rId3">
            <a:alphaModFix/>
          </a:blip>
          <a:srcRect b="0" l="0" r="0" t="0"/>
          <a:stretch/>
        </p:blipFill>
        <p:spPr>
          <a:xfrm>
            <a:off x="0" y="0"/>
            <a:ext cx="9144000" cy="5145024"/>
          </a:xfrm>
          <a:prstGeom prst="rect">
            <a:avLst/>
          </a:prstGeom>
          <a:noFill/>
          <a:ln>
            <a:noFill/>
          </a:ln>
        </p:spPr>
      </p:pic>
      <p:sp>
        <p:nvSpPr>
          <p:cNvPr id="500" name="Google Shape;500;p43"/>
          <p:cNvSpPr txBox="1"/>
          <p:nvPr/>
        </p:nvSpPr>
        <p:spPr>
          <a:xfrm>
            <a:off x="2114400" y="1996963"/>
            <a:ext cx="4915200" cy="115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900">
                <a:solidFill>
                  <a:schemeClr val="dk1"/>
                </a:solidFill>
                <a:latin typeface="Google Sans"/>
                <a:ea typeface="Google Sans"/>
                <a:cs typeface="Google Sans"/>
                <a:sym typeface="Google Sans"/>
              </a:rPr>
              <a:t>DEMO</a:t>
            </a:r>
            <a:endParaRPr b="1" sz="39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100">
                <a:solidFill>
                  <a:schemeClr val="accent1"/>
                </a:solidFill>
                <a:latin typeface="Roboto"/>
                <a:ea typeface="Roboto"/>
                <a:cs typeface="Roboto"/>
                <a:sym typeface="Roboto"/>
              </a:rPr>
              <a:t>Setting up with Colab</a:t>
            </a:r>
            <a:endParaRPr sz="2100">
              <a:solidFill>
                <a:schemeClr val="accent1"/>
              </a:solidFill>
              <a:latin typeface="Roboto"/>
              <a:ea typeface="Roboto"/>
              <a:cs typeface="Roboto"/>
              <a:sym typeface="Roboto"/>
            </a:endParaRPr>
          </a:p>
        </p:txBody>
      </p:sp>
      <p:pic>
        <p:nvPicPr>
          <p:cNvPr descr="Machine-Learning_128px_Retina.png" id="501" name="Google Shape;501;p43"/>
          <p:cNvPicPr preferRelativeResize="0"/>
          <p:nvPr/>
        </p:nvPicPr>
        <p:blipFill rotWithShape="1">
          <a:blip r:embed="rId4">
            <a:alphaModFix/>
          </a:blip>
          <a:srcRect b="0" l="0" r="0" t="0"/>
          <a:stretch/>
        </p:blipFill>
        <p:spPr>
          <a:xfrm>
            <a:off x="4173450" y="1120378"/>
            <a:ext cx="797100" cy="8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Back2BU</a:t>
            </a:r>
            <a:endParaRPr/>
          </a:p>
        </p:txBody>
      </p:sp>
      <p:sp>
        <p:nvSpPr>
          <p:cNvPr id="293" name="Google Shape;293;p17"/>
          <p:cNvSpPr txBox="1"/>
          <p:nvPr>
            <p:ph idx="1" type="body"/>
          </p:nvPr>
        </p:nvSpPr>
        <p:spPr>
          <a:xfrm>
            <a:off x="1303800" y="1761450"/>
            <a:ext cx="7030500" cy="3186300"/>
          </a:xfrm>
          <a:prstGeom prst="rect">
            <a:avLst/>
          </a:prstGeom>
        </p:spPr>
        <p:txBody>
          <a:bodyPr anchorCtr="0" anchor="t" bIns="91425" lIns="91425" spcFirstLastPara="1" rIns="91425" wrap="square" tIns="91425">
            <a:spAutoFit/>
          </a:bodyPr>
          <a:lstStyle/>
          <a:p>
            <a:pPr indent="-514350" lvl="0" marL="514350" marR="45720" rtl="0" algn="just">
              <a:lnSpc>
                <a:spcPct val="100000"/>
              </a:lnSpc>
              <a:spcBef>
                <a:spcPts val="600"/>
              </a:spcBef>
              <a:spcAft>
                <a:spcPts val="0"/>
              </a:spcAft>
              <a:buNone/>
            </a:pPr>
            <a:r>
              <a:rPr lang="en" sz="1200">
                <a:solidFill>
                  <a:srgbClr val="000000"/>
                </a:solidFill>
                <a:latin typeface="Calibri"/>
                <a:ea typeface="Calibri"/>
                <a:cs typeface="Calibri"/>
                <a:sym typeface="Calibri"/>
              </a:rPr>
              <a:t>We will follow the guidelines provided by BU. Learn more at </a:t>
            </a:r>
            <a:r>
              <a:rPr lang="en" sz="1200" u="sng">
                <a:solidFill>
                  <a:srgbClr val="1155CC"/>
                </a:solidFill>
                <a:latin typeface="Calibri"/>
                <a:ea typeface="Calibri"/>
                <a:cs typeface="Calibri"/>
                <a:sym typeface="Calibri"/>
                <a:hlinkClick r:id="rId3">
                  <a:extLst>
                    <a:ext uri="{A12FA001-AC4F-418D-AE19-62706E023703}">
                      <ahyp:hlinkClr val="tx"/>
                    </a:ext>
                  </a:extLst>
                </a:hlinkClick>
              </a:rPr>
              <a:t>bu.edu/back2bu</a:t>
            </a:r>
            <a:r>
              <a:rPr lang="en"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a:p>
            <a:pPr indent="-514350" lvl="0" marL="514350" marR="45720" rtl="0" algn="just">
              <a:lnSpc>
                <a:spcPct val="100000"/>
              </a:lnSpc>
              <a:spcBef>
                <a:spcPts val="600"/>
              </a:spcBef>
              <a:spcAft>
                <a:spcPts val="0"/>
              </a:spcAft>
              <a:buNone/>
            </a:pPr>
            <a:r>
              <a:t/>
            </a:r>
            <a:endParaRPr sz="1200">
              <a:solidFill>
                <a:srgbClr val="000000"/>
              </a:solidFill>
              <a:latin typeface="Calibri"/>
              <a:ea typeface="Calibri"/>
              <a:cs typeface="Calibri"/>
              <a:sym typeface="Calibri"/>
            </a:endParaRPr>
          </a:p>
          <a:p>
            <a:pPr indent="-514350" lvl="0" marL="514350" marR="45720" rtl="0" algn="just">
              <a:lnSpc>
                <a:spcPct val="100000"/>
              </a:lnSpc>
              <a:spcBef>
                <a:spcPts val="600"/>
              </a:spcBef>
              <a:spcAft>
                <a:spcPts val="0"/>
              </a:spcAft>
              <a:buNone/>
            </a:pPr>
            <a:r>
              <a:rPr lang="en" sz="1200">
                <a:solidFill>
                  <a:srgbClr val="000000"/>
                </a:solidFill>
                <a:latin typeface="Calibri"/>
                <a:ea typeface="Calibri"/>
                <a:cs typeface="Calibri"/>
                <a:sym typeface="Calibri"/>
              </a:rPr>
              <a:t>A few important highlights are listed below:</a:t>
            </a:r>
            <a:endParaRPr sz="1200">
              <a:solidFill>
                <a:srgbClr val="000000"/>
              </a:solidFill>
              <a:latin typeface="Calibri"/>
              <a:ea typeface="Calibri"/>
              <a:cs typeface="Calibri"/>
              <a:sym typeface="Calibri"/>
            </a:endParaRPr>
          </a:p>
          <a:p>
            <a:pPr indent="-304800" lvl="0" marL="457200" marR="45720" rtl="0" algn="just">
              <a:lnSpc>
                <a:spcPct val="100000"/>
              </a:lnSpc>
              <a:spcBef>
                <a:spcPts val="60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Follow all University health requirements.</a:t>
            </a:r>
            <a:endParaRPr sz="1200">
              <a:solidFill>
                <a:srgbClr val="000000"/>
              </a:solidFill>
              <a:latin typeface="Calibri"/>
              <a:ea typeface="Calibri"/>
              <a:cs typeface="Calibri"/>
              <a:sym typeface="Calibri"/>
            </a:endParaRPr>
          </a:p>
          <a:p>
            <a:pPr indent="-304800" lvl="0" marL="457200" marR="45720" rtl="0" algn="just">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Complete a symptom attestation through Patient Connect each day prior to going to campus, or, if you are a resident on campus, before leaving your room.</a:t>
            </a:r>
            <a:endParaRPr sz="1200">
              <a:solidFill>
                <a:srgbClr val="000000"/>
              </a:solidFill>
              <a:latin typeface="Calibri"/>
              <a:ea typeface="Calibri"/>
              <a:cs typeface="Calibri"/>
              <a:sym typeface="Calibri"/>
            </a:endParaRPr>
          </a:p>
          <a:p>
            <a:pPr indent="-304800" lvl="0" marL="457200" marR="45720" rtl="0" algn="just">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Follow any instructions from BU medical professionals if you report positive symptoms and are required to be tested for COVID-19</a:t>
            </a:r>
            <a:endParaRPr sz="1200">
              <a:solidFill>
                <a:srgbClr val="000000"/>
              </a:solidFill>
              <a:latin typeface="Calibri"/>
              <a:ea typeface="Calibri"/>
              <a:cs typeface="Calibri"/>
              <a:sym typeface="Calibri"/>
            </a:endParaRPr>
          </a:p>
          <a:p>
            <a:pPr indent="-304800" lvl="0" marL="457200" marR="45720" rtl="0" algn="just">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Isolate at your residence, if you are notified by BU medical professionals or by your own primary care provider that you have a positive result from testing. Contact your instructor ASAP.</a:t>
            </a:r>
            <a:endParaRPr sz="1200">
              <a:solidFill>
                <a:srgbClr val="000000"/>
              </a:solidFill>
              <a:latin typeface="Calibri"/>
              <a:ea typeface="Calibri"/>
              <a:cs typeface="Calibri"/>
              <a:sym typeface="Calibri"/>
            </a:endParaRPr>
          </a:p>
          <a:p>
            <a:pPr indent="-304800" lvl="0" marL="457200" marR="45720" rtl="0" algn="just">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In the classroom</a:t>
            </a:r>
            <a:endParaRPr sz="1200">
              <a:solidFill>
                <a:srgbClr val="000000"/>
              </a:solidFill>
              <a:latin typeface="Calibri"/>
              <a:ea typeface="Calibri"/>
              <a:cs typeface="Calibri"/>
              <a:sym typeface="Calibri"/>
            </a:endParaRPr>
          </a:p>
          <a:p>
            <a:pPr indent="-304800" lvl="1" marL="914400" marR="45720" rtl="0" algn="just">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If you are unable to show a green badge, you may be asked to leave class</a:t>
            </a:r>
            <a:endParaRPr sz="1200">
              <a:solidFill>
                <a:srgbClr val="000000"/>
              </a:solidFill>
              <a:latin typeface="Calibri"/>
              <a:ea typeface="Calibri"/>
              <a:cs typeface="Calibri"/>
              <a:sym typeface="Calibri"/>
            </a:endParaRPr>
          </a:p>
          <a:p>
            <a:pPr indent="-304800" lvl="1" marL="914400" marR="45720" rtl="0" algn="just">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You will be asked to put on your mask. Your mask should cover both your nose and mouth at all times. </a:t>
            </a:r>
            <a:endParaRPr sz="1200">
              <a:solidFill>
                <a:srgbClr val="000000"/>
              </a:solidFill>
              <a:latin typeface="Calibri"/>
              <a:ea typeface="Calibri"/>
              <a:cs typeface="Calibri"/>
              <a:sym typeface="Calibri"/>
            </a:endParaRPr>
          </a:p>
          <a:p>
            <a:pPr indent="-304800" lvl="1" marL="914400" marR="45720" rtl="0" algn="just">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Eating is not permitted in the classroom. Drinking is allowed only with a straw.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3F4"/>
        </a:solidFill>
      </p:bgPr>
    </p:bg>
    <p:spTree>
      <p:nvGrpSpPr>
        <p:cNvPr id="505" name="Shape 505"/>
        <p:cNvGrpSpPr/>
        <p:nvPr/>
      </p:nvGrpSpPr>
      <p:grpSpPr>
        <a:xfrm>
          <a:off x="0" y="0"/>
          <a:ext cx="0" cy="0"/>
          <a:chOff x="0" y="0"/>
          <a:chExt cx="0" cy="0"/>
        </a:xfrm>
      </p:grpSpPr>
      <p:pic>
        <p:nvPicPr>
          <p:cNvPr id="506" name="Google Shape;506;p44"/>
          <p:cNvPicPr preferRelativeResize="0"/>
          <p:nvPr/>
        </p:nvPicPr>
        <p:blipFill rotWithShape="1">
          <a:blip r:embed="rId3">
            <a:alphaModFix/>
          </a:blip>
          <a:srcRect b="0" l="0" r="0" t="0"/>
          <a:stretch/>
        </p:blipFill>
        <p:spPr>
          <a:xfrm>
            <a:off x="0" y="0"/>
            <a:ext cx="9144000" cy="5145024"/>
          </a:xfrm>
          <a:prstGeom prst="rect">
            <a:avLst/>
          </a:prstGeom>
          <a:noFill/>
          <a:ln>
            <a:noFill/>
          </a:ln>
        </p:spPr>
      </p:pic>
      <p:sp>
        <p:nvSpPr>
          <p:cNvPr id="507" name="Google Shape;507;p44"/>
          <p:cNvSpPr txBox="1"/>
          <p:nvPr/>
        </p:nvSpPr>
        <p:spPr>
          <a:xfrm>
            <a:off x="2114400" y="1996963"/>
            <a:ext cx="4915200" cy="1246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3900">
                <a:solidFill>
                  <a:schemeClr val="dk1"/>
                </a:solidFill>
                <a:latin typeface="Google Sans"/>
                <a:ea typeface="Google Sans"/>
                <a:cs typeface="Google Sans"/>
                <a:sym typeface="Google Sans"/>
              </a:rPr>
              <a:t>DEMO</a:t>
            </a:r>
            <a:endParaRPr b="1" sz="39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100">
                <a:solidFill>
                  <a:schemeClr val="accent1"/>
                </a:solidFill>
                <a:latin typeface="Roboto"/>
                <a:ea typeface="Roboto"/>
                <a:cs typeface="Roboto"/>
                <a:sym typeface="Roboto"/>
              </a:rPr>
              <a:t>Setting up an Vertex AI instance</a:t>
            </a:r>
            <a:endParaRPr sz="2100">
              <a:solidFill>
                <a:schemeClr val="accent1"/>
              </a:solidFill>
              <a:latin typeface="Roboto"/>
              <a:ea typeface="Roboto"/>
              <a:cs typeface="Roboto"/>
              <a:sym typeface="Roboto"/>
            </a:endParaRPr>
          </a:p>
          <a:p>
            <a:pPr indent="0" lvl="0" marL="0" rtl="0" algn="ctr">
              <a:spcBef>
                <a:spcPts val="0"/>
              </a:spcBef>
              <a:spcAft>
                <a:spcPts val="0"/>
              </a:spcAft>
              <a:buNone/>
            </a:pPr>
            <a:r>
              <a:rPr lang="en" sz="2100">
                <a:solidFill>
                  <a:schemeClr val="accent1"/>
                </a:solidFill>
                <a:latin typeface="Roboto"/>
                <a:ea typeface="Roboto"/>
                <a:cs typeface="Roboto"/>
                <a:sym typeface="Roboto"/>
              </a:rPr>
              <a:t>&amp; Git setup</a:t>
            </a:r>
            <a:endParaRPr sz="2100">
              <a:solidFill>
                <a:schemeClr val="accent1"/>
              </a:solidFill>
              <a:latin typeface="Roboto"/>
              <a:ea typeface="Roboto"/>
              <a:cs typeface="Roboto"/>
              <a:sym typeface="Roboto"/>
            </a:endParaRPr>
          </a:p>
        </p:txBody>
      </p:sp>
      <p:pic>
        <p:nvPicPr>
          <p:cNvPr descr="Machine-Learning_128px_Retina.png" id="508" name="Google Shape;508;p44"/>
          <p:cNvPicPr preferRelativeResize="0"/>
          <p:nvPr/>
        </p:nvPicPr>
        <p:blipFill rotWithShape="1">
          <a:blip r:embed="rId4">
            <a:alphaModFix/>
          </a:blip>
          <a:srcRect b="0" l="0" r="0" t="0"/>
          <a:stretch/>
        </p:blipFill>
        <p:spPr>
          <a:xfrm>
            <a:off x="4173450" y="1120378"/>
            <a:ext cx="797100" cy="80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to notebook(s)...</a:t>
            </a:r>
            <a:endParaRPr/>
          </a:p>
        </p:txBody>
      </p:sp>
      <p:sp>
        <p:nvSpPr>
          <p:cNvPr id="514" name="Google Shape;514;p45"/>
          <p:cNvSpPr txBox="1"/>
          <p:nvPr>
            <p:ph idx="1" type="body"/>
          </p:nvPr>
        </p:nvSpPr>
        <p:spPr>
          <a:xfrm>
            <a:off x="1303800" y="1990050"/>
            <a:ext cx="7030500" cy="1715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Pre-work: </a:t>
            </a:r>
            <a:r>
              <a:rPr i="1" lang="en"/>
              <a:t>00-Python-Basics</a:t>
            </a:r>
            <a:r>
              <a:rPr lang="en"/>
              <a:t> folder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corresponding exercise notebooks.</a:t>
            </a:r>
            <a:endParaRPr/>
          </a:p>
          <a:p>
            <a:pPr indent="0" lvl="0" marL="0" rtl="0" algn="l">
              <a:spcBef>
                <a:spcPts val="1600"/>
              </a:spcBef>
              <a:spcAft>
                <a:spcPts val="0"/>
              </a:spcAft>
              <a:buNone/>
            </a:pPr>
            <a:r>
              <a:rPr lang="en"/>
              <a:t>Colab link: </a:t>
            </a:r>
            <a:r>
              <a:rPr lang="en" u="sng">
                <a:solidFill>
                  <a:schemeClr val="hlink"/>
                </a:solidFill>
                <a:hlinkClick r:id="rId3"/>
              </a:rPr>
              <a:t>https://colab.research.google.com/github/soltaniehha/Intro-to-Data-Analytics/</a:t>
            </a:r>
            <a:r>
              <a:rPr lang="en"/>
              <a:t> </a:t>
            </a:r>
            <a:endParaRPr/>
          </a:p>
          <a:p>
            <a:pPr indent="457200" lvl="0" marL="0" rtl="0" algn="l">
              <a:lnSpc>
                <a:spcPct val="150000"/>
              </a:lnSpc>
              <a:spcBef>
                <a:spcPts val="1600"/>
              </a:spcBef>
              <a:spcAft>
                <a:spcPts val="0"/>
              </a:spcAft>
              <a:buNone/>
            </a:pPr>
            <a:r>
              <a:t/>
            </a:r>
            <a:endParaRPr b="1"/>
          </a:p>
        </p:txBody>
      </p:sp>
      <p:pic>
        <p:nvPicPr>
          <p:cNvPr id="515" name="Google Shape;515;p45"/>
          <p:cNvPicPr preferRelativeResize="0"/>
          <p:nvPr/>
        </p:nvPicPr>
        <p:blipFill>
          <a:blip r:embed="rId4">
            <a:alphaModFix/>
          </a:blip>
          <a:stretch>
            <a:fillRect/>
          </a:stretch>
        </p:blipFill>
        <p:spPr>
          <a:xfrm>
            <a:off x="6128475" y="142375"/>
            <a:ext cx="2541600" cy="2541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6"/>
          <p:cNvSpPr txBox="1"/>
          <p:nvPr>
            <p:ph type="title"/>
          </p:nvPr>
        </p:nvSpPr>
        <p:spPr>
          <a:xfrm>
            <a:off x="1303800" y="598575"/>
            <a:ext cx="72489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Analytics Edge</a:t>
            </a:r>
            <a:endParaRPr/>
          </a:p>
        </p:txBody>
      </p:sp>
      <p:sp>
        <p:nvSpPr>
          <p:cNvPr id="521" name="Google Shape;521;p46"/>
          <p:cNvSpPr txBox="1"/>
          <p:nvPr>
            <p:ph idx="1" type="body"/>
          </p:nvPr>
        </p:nvSpPr>
        <p:spPr>
          <a:xfrm>
            <a:off x="1303800" y="1761450"/>
            <a:ext cx="5547900" cy="3849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Predicting Wine Quality (</a:t>
            </a:r>
            <a:r>
              <a:rPr b="1" lang="en"/>
              <a:t>Chapter 1</a:t>
            </a:r>
            <a:r>
              <a:rPr lang="en"/>
              <a:t>). Slides can be found </a:t>
            </a:r>
            <a:r>
              <a:rPr lang="en" u="sng">
                <a:solidFill>
                  <a:schemeClr val="hlink"/>
                </a:solidFill>
                <a:hlinkClick r:id="rId3"/>
              </a:rPr>
              <a:t>here</a:t>
            </a:r>
            <a:r>
              <a:rPr lang="en"/>
              <a:t>.</a:t>
            </a:r>
            <a:endParaRPr/>
          </a:p>
        </p:txBody>
      </p:sp>
      <p:pic>
        <p:nvPicPr>
          <p:cNvPr id="522" name="Google Shape;522;p46"/>
          <p:cNvPicPr preferRelativeResize="0"/>
          <p:nvPr/>
        </p:nvPicPr>
        <p:blipFill>
          <a:blip r:embed="rId4">
            <a:alphaModFix/>
          </a:blip>
          <a:stretch>
            <a:fillRect/>
          </a:stretch>
        </p:blipFill>
        <p:spPr>
          <a:xfrm>
            <a:off x="1625013" y="2523625"/>
            <a:ext cx="6388073" cy="2423326"/>
          </a:xfrm>
          <a:prstGeom prst="rect">
            <a:avLst/>
          </a:prstGeom>
          <a:noFill/>
          <a:ln>
            <a:noFill/>
          </a:ln>
        </p:spPr>
      </p:pic>
      <p:pic>
        <p:nvPicPr>
          <p:cNvPr id="523" name="Google Shape;523;p46"/>
          <p:cNvPicPr preferRelativeResize="0"/>
          <p:nvPr/>
        </p:nvPicPr>
        <p:blipFill>
          <a:blip r:embed="rId5">
            <a:alphaModFix/>
          </a:blip>
          <a:stretch>
            <a:fillRect/>
          </a:stretch>
        </p:blipFill>
        <p:spPr>
          <a:xfrm>
            <a:off x="7129200" y="461525"/>
            <a:ext cx="1351899" cy="2062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to notebook(s)...</a:t>
            </a:r>
            <a:endParaRPr/>
          </a:p>
        </p:txBody>
      </p:sp>
      <p:sp>
        <p:nvSpPr>
          <p:cNvPr id="529" name="Google Shape;529;p47"/>
          <p:cNvSpPr txBox="1"/>
          <p:nvPr>
            <p:ph idx="1" type="body"/>
          </p:nvPr>
        </p:nvSpPr>
        <p:spPr>
          <a:xfrm>
            <a:off x="1303800" y="1990050"/>
            <a:ext cx="7030500" cy="1740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01-Introduction.ipynb</a:t>
            </a:r>
            <a:endParaRPr/>
          </a:p>
          <a:p>
            <a:pPr indent="0" lvl="0" marL="0" rtl="0" algn="l">
              <a:spcBef>
                <a:spcPts val="0"/>
              </a:spcBef>
              <a:spcAft>
                <a:spcPts val="0"/>
              </a:spcAft>
              <a:buNone/>
            </a:pPr>
            <a:r>
              <a:rPr lang="en"/>
              <a:t>02-Python-Syntax-and-Semantics.ipynb</a:t>
            </a:r>
            <a:endParaRPr/>
          </a:p>
          <a:p>
            <a:pPr indent="0" lvl="0" marL="0" rtl="0" algn="l">
              <a:spcBef>
                <a:spcPts val="0"/>
              </a:spcBef>
              <a:spcAft>
                <a:spcPts val="0"/>
              </a:spcAft>
              <a:buNone/>
            </a:pPr>
            <a:r>
              <a:rPr lang="en"/>
              <a:t>03-Magic-Commands.ipynb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corresponding exercise notebooks.</a:t>
            </a:r>
            <a:endParaRPr/>
          </a:p>
          <a:p>
            <a:pPr indent="0" lvl="0" marL="0" rtl="0" algn="l">
              <a:spcBef>
                <a:spcPts val="1600"/>
              </a:spcBef>
              <a:spcAft>
                <a:spcPts val="1600"/>
              </a:spcAft>
              <a:buNone/>
            </a:pPr>
            <a:r>
              <a:rPr lang="en"/>
              <a:t>Colab link: </a:t>
            </a:r>
            <a:r>
              <a:rPr lang="en" u="sng">
                <a:solidFill>
                  <a:schemeClr val="hlink"/>
                </a:solidFill>
                <a:hlinkClick r:id="rId3"/>
              </a:rPr>
              <a:t>https://colab.research.google.com/github/soltaniehha/Intro-to-Data-Analytics/</a:t>
            </a:r>
            <a:r>
              <a:rPr lang="en"/>
              <a:t> </a:t>
            </a:r>
            <a:endParaRPr b="1"/>
          </a:p>
        </p:txBody>
      </p:sp>
      <p:pic>
        <p:nvPicPr>
          <p:cNvPr id="530" name="Google Shape;530;p47"/>
          <p:cNvPicPr preferRelativeResize="0"/>
          <p:nvPr/>
        </p:nvPicPr>
        <p:blipFill>
          <a:blip r:embed="rId4">
            <a:alphaModFix/>
          </a:blip>
          <a:stretch>
            <a:fillRect/>
          </a:stretch>
        </p:blipFill>
        <p:spPr>
          <a:xfrm>
            <a:off x="6128475" y="142375"/>
            <a:ext cx="2541600" cy="2541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a:t>
            </a:r>
            <a:endParaRPr/>
          </a:p>
        </p:txBody>
      </p:sp>
      <p:sp>
        <p:nvSpPr>
          <p:cNvPr id="536" name="Google Shape;536;p48"/>
          <p:cNvSpPr txBox="1"/>
          <p:nvPr>
            <p:ph idx="1" type="body"/>
          </p:nvPr>
        </p:nvSpPr>
        <p:spPr>
          <a:xfrm>
            <a:off x="1303800" y="2218650"/>
            <a:ext cx="7470600" cy="21417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DataCamp</a:t>
            </a:r>
            <a:endParaRPr/>
          </a:p>
          <a:p>
            <a:pPr indent="-298450" lvl="1" marL="914400" rtl="0" algn="l">
              <a:spcBef>
                <a:spcPts val="0"/>
              </a:spcBef>
              <a:spcAft>
                <a:spcPts val="0"/>
              </a:spcAft>
              <a:buSzPts val="1100"/>
              <a:buChar char="○"/>
            </a:pPr>
            <a:r>
              <a:rPr lang="en"/>
              <a:t>Python Data Science Toolbox (Part 1)</a:t>
            </a:r>
            <a:endParaRPr/>
          </a:p>
          <a:p>
            <a:pPr indent="-298450" lvl="2" marL="1371600" rtl="0" algn="l">
              <a:spcBef>
                <a:spcPts val="0"/>
              </a:spcBef>
              <a:spcAft>
                <a:spcPts val="0"/>
              </a:spcAft>
              <a:buSzPts val="1100"/>
              <a:buChar char="■"/>
            </a:pPr>
            <a:r>
              <a:rPr lang="en"/>
              <a:t>1.1 Writing your own functions</a:t>
            </a:r>
            <a:endParaRPr/>
          </a:p>
          <a:p>
            <a:pPr indent="-298450" lvl="2" marL="1371600" rtl="0" algn="l">
              <a:spcBef>
                <a:spcPts val="0"/>
              </a:spcBef>
              <a:spcAft>
                <a:spcPts val="0"/>
              </a:spcAft>
              <a:buSzPts val="1100"/>
              <a:buChar char="■"/>
            </a:pPr>
            <a:r>
              <a:rPr lang="en"/>
              <a:t>1.2 Default arguments, variable-length arguments and scope</a:t>
            </a:r>
            <a:endParaRPr/>
          </a:p>
          <a:p>
            <a:pPr indent="-298450" lvl="2" marL="1371600" rtl="0" algn="l">
              <a:spcBef>
                <a:spcPts val="0"/>
              </a:spcBef>
              <a:spcAft>
                <a:spcPts val="0"/>
              </a:spcAft>
              <a:buSzPts val="1100"/>
              <a:buChar char="■"/>
            </a:pPr>
            <a:r>
              <a:rPr lang="en"/>
              <a:t>1.3 Lambda functions and error-handling</a:t>
            </a:r>
            <a:endParaRPr/>
          </a:p>
          <a:p>
            <a:pPr indent="-298450" lvl="2" marL="1371600" rtl="0" algn="l">
              <a:spcBef>
                <a:spcPts val="0"/>
              </a:spcBef>
              <a:spcAft>
                <a:spcPts val="0"/>
              </a:spcAft>
              <a:buSzPts val="1100"/>
              <a:buChar char="■"/>
            </a:pPr>
            <a:r>
              <a:rPr b="1" lang="en">
                <a:solidFill>
                  <a:srgbClr val="E6A037"/>
                </a:solidFill>
              </a:rPr>
              <a:t>Due Tuesday - 09/07 @ 9:30 A.M.</a:t>
            </a:r>
            <a:endParaRPr/>
          </a:p>
          <a:p>
            <a:pPr indent="-298450" lvl="1" marL="914400" rtl="0" algn="l">
              <a:spcBef>
                <a:spcPts val="0"/>
              </a:spcBef>
              <a:spcAft>
                <a:spcPts val="0"/>
              </a:spcAft>
              <a:buSzPts val="1100"/>
              <a:buChar char="○"/>
            </a:pPr>
            <a:r>
              <a:rPr lang="en"/>
              <a:t>Introduction to Data Science in Python</a:t>
            </a:r>
            <a:endParaRPr/>
          </a:p>
          <a:p>
            <a:pPr indent="-298450" lvl="2" marL="1371600" rtl="0" algn="l">
              <a:spcBef>
                <a:spcPts val="0"/>
              </a:spcBef>
              <a:spcAft>
                <a:spcPts val="0"/>
              </a:spcAft>
              <a:buSzPts val="1100"/>
              <a:buChar char="■"/>
            </a:pPr>
            <a:r>
              <a:rPr lang="en"/>
              <a:t>2.1 Getting Started in Python</a:t>
            </a:r>
            <a:endParaRPr/>
          </a:p>
          <a:p>
            <a:pPr indent="-298450" lvl="2" marL="1371600" rtl="0" algn="l">
              <a:spcBef>
                <a:spcPts val="0"/>
              </a:spcBef>
              <a:spcAft>
                <a:spcPts val="0"/>
              </a:spcAft>
              <a:buSzPts val="1100"/>
              <a:buChar char="■"/>
            </a:pPr>
            <a:r>
              <a:rPr lang="en"/>
              <a:t>2.2 Loading Data in pandas</a:t>
            </a:r>
            <a:endParaRPr/>
          </a:p>
          <a:p>
            <a:pPr indent="-298450" lvl="2" marL="1371600" rtl="0" algn="l">
              <a:spcBef>
                <a:spcPts val="0"/>
              </a:spcBef>
              <a:spcAft>
                <a:spcPts val="0"/>
              </a:spcAft>
              <a:buSzPts val="1100"/>
              <a:buChar char="■"/>
            </a:pPr>
            <a:r>
              <a:rPr b="1" lang="en">
                <a:solidFill>
                  <a:srgbClr val="E6A037"/>
                </a:solidFill>
              </a:rPr>
              <a:t>Due Thursday - 09/09</a:t>
            </a:r>
            <a:endParaRPr b="1">
              <a:solidFill>
                <a:srgbClr val="E6A037"/>
              </a:solidFill>
            </a:endParaRPr>
          </a:p>
        </p:txBody>
      </p:sp>
      <p:pic>
        <p:nvPicPr>
          <p:cNvPr id="537" name="Google Shape;537;p48"/>
          <p:cNvPicPr preferRelativeResize="0"/>
          <p:nvPr/>
        </p:nvPicPr>
        <p:blipFill>
          <a:blip r:embed="rId3">
            <a:alphaModFix amt="84000"/>
          </a:blip>
          <a:stretch>
            <a:fillRect/>
          </a:stretch>
        </p:blipFill>
        <p:spPr>
          <a:xfrm>
            <a:off x="6477352" y="598575"/>
            <a:ext cx="1856951" cy="1289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Academic Conduct Code</a:t>
            </a:r>
            <a:endParaRPr/>
          </a:p>
        </p:txBody>
      </p:sp>
      <p:sp>
        <p:nvSpPr>
          <p:cNvPr id="299" name="Google Shape;299;p18"/>
          <p:cNvSpPr txBox="1"/>
          <p:nvPr>
            <p:ph idx="1" type="body"/>
          </p:nvPr>
        </p:nvSpPr>
        <p:spPr>
          <a:xfrm>
            <a:off x="1303800" y="1990050"/>
            <a:ext cx="70305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u="sng">
                <a:solidFill>
                  <a:schemeClr val="hlink"/>
                </a:solidFill>
                <a:hlinkClick r:id="rId3"/>
              </a:rPr>
              <a:t>https://www.bu.edu/academics/policies/academic-conduct-code/</a:t>
            </a:r>
            <a:r>
              <a:rPr lang="en"/>
              <a:t> </a:t>
            </a:r>
            <a:endParaRPr/>
          </a:p>
        </p:txBody>
      </p:sp>
      <p:pic>
        <p:nvPicPr>
          <p:cNvPr id="300" name="Google Shape;300;p18"/>
          <p:cNvPicPr preferRelativeResize="0"/>
          <p:nvPr/>
        </p:nvPicPr>
        <p:blipFill>
          <a:blip r:embed="rId4">
            <a:alphaModFix/>
          </a:blip>
          <a:stretch>
            <a:fillRect/>
          </a:stretch>
        </p:blipFill>
        <p:spPr>
          <a:xfrm>
            <a:off x="2717433" y="2531825"/>
            <a:ext cx="4203225" cy="2457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9"/>
          <p:cNvSpPr txBox="1"/>
          <p:nvPr>
            <p:ph idx="1" type="body"/>
          </p:nvPr>
        </p:nvSpPr>
        <p:spPr>
          <a:xfrm>
            <a:off x="1303800" y="1990050"/>
            <a:ext cx="7255500" cy="2873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Effectiveness of team project rating: 4.88 out of 5 (up from 4.77 in 2020)</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Chance of contributing to the project: </a:t>
            </a:r>
            <a:r>
              <a:rPr lang="en">
                <a:solidFill>
                  <a:srgbClr val="000000"/>
                </a:solidFill>
              </a:rPr>
              <a:t>83 </a:t>
            </a:r>
            <a:r>
              <a:rPr lang="en">
                <a:solidFill>
                  <a:srgbClr val="000000"/>
                </a:solidFill>
              </a:rPr>
              <a:t>answered yes (out of 84) </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Positive feedback around the project</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Great way to reinforce what was seen in the class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Great way to work with others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More time would have been good</a:t>
            </a:r>
            <a:endParaRPr>
              <a:solidFill>
                <a:srgbClr val="000000"/>
              </a:solidFill>
            </a:endParaRPr>
          </a:p>
        </p:txBody>
      </p:sp>
      <p:sp>
        <p:nvSpPr>
          <p:cNvPr id="306" name="Google Shape;306;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Feedback - BA775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Instructor’s Assessment - BA775</a:t>
            </a:r>
            <a:endParaRPr/>
          </a:p>
        </p:txBody>
      </p:sp>
      <p:sp>
        <p:nvSpPr>
          <p:cNvPr id="312" name="Google Shape;312;p20"/>
          <p:cNvSpPr txBox="1"/>
          <p:nvPr>
            <p:ph idx="1" type="body"/>
          </p:nvPr>
        </p:nvSpPr>
        <p:spPr>
          <a:xfrm>
            <a:off x="1303800" y="1990050"/>
            <a:ext cx="7030500" cy="13053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a:t>Final projects and presentations</a:t>
            </a:r>
            <a:endParaRPr/>
          </a:p>
          <a:p>
            <a:pPr indent="-311150" lvl="0" marL="457200" rtl="0" algn="l">
              <a:spcBef>
                <a:spcPts val="0"/>
              </a:spcBef>
              <a:spcAft>
                <a:spcPts val="0"/>
              </a:spcAft>
              <a:buSzPts val="1300"/>
              <a:buChar char="●"/>
            </a:pPr>
            <a:r>
              <a:rPr lang="en"/>
              <a:t>Variety of the topics &amp; 4 course goals</a:t>
            </a:r>
            <a:endParaRPr/>
          </a:p>
          <a:p>
            <a:pPr indent="-311150" lvl="0" marL="457200" rtl="0" algn="l">
              <a:spcBef>
                <a:spcPts val="0"/>
              </a:spcBef>
              <a:spcAft>
                <a:spcPts val="0"/>
              </a:spcAft>
              <a:buSzPts val="1300"/>
              <a:buChar char="●"/>
            </a:pPr>
            <a:r>
              <a:rPr lang="en"/>
              <a:t>Advanced topics (advanced SQL &amp; ML)</a:t>
            </a:r>
            <a:endParaRPr/>
          </a:p>
          <a:p>
            <a:pPr indent="-311150" lvl="0" marL="457200" rtl="0" algn="l">
              <a:spcBef>
                <a:spcPts val="0"/>
              </a:spcBef>
              <a:spcAft>
                <a:spcPts val="0"/>
              </a:spcAft>
              <a:buSzPts val="1300"/>
              <a:buChar char="●"/>
            </a:pPr>
            <a:r>
              <a:rPr lang="en"/>
              <a:t>Great Slack participation - class participation can be better</a:t>
            </a:r>
            <a:endParaRPr/>
          </a:p>
          <a:p>
            <a:pPr indent="-311150" lvl="0" marL="457200" rtl="0" algn="l">
              <a:spcBef>
                <a:spcPts val="0"/>
              </a:spcBef>
              <a:spcAft>
                <a:spcPts val="0"/>
              </a:spcAft>
              <a:buSzPts val="1300"/>
              <a:buChar char="●"/>
            </a:pPr>
            <a:r>
              <a:rPr lang="en"/>
              <a:t>Overall class learning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Ba780 vs. BA775</a:t>
            </a:r>
            <a:endParaRPr/>
          </a:p>
        </p:txBody>
      </p:sp>
      <p:sp>
        <p:nvSpPr>
          <p:cNvPr id="318" name="Google Shape;318;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BA780 is purely focused on data munging and data analysis in python</a:t>
            </a:r>
            <a:r>
              <a:rPr lang="en"/>
              <a:t>. BA775 was a “toolbox” course and covered a variety of concepts/tools</a:t>
            </a:r>
            <a:endParaRPr/>
          </a:p>
          <a:p>
            <a:pPr indent="-311150" lvl="0" marL="457200" rtl="0" algn="l">
              <a:spcBef>
                <a:spcPts val="0"/>
              </a:spcBef>
              <a:spcAft>
                <a:spcPts val="0"/>
              </a:spcAft>
              <a:buSzPts val="1300"/>
              <a:buChar char="●"/>
            </a:pPr>
            <a:r>
              <a:rPr lang="en"/>
              <a:t>No more Qwiklabs, but DataCamp assignments remain</a:t>
            </a:r>
            <a:endParaRPr/>
          </a:p>
          <a:p>
            <a:pPr indent="-311150" lvl="0" marL="457200" rtl="0" algn="l">
              <a:spcBef>
                <a:spcPts val="0"/>
              </a:spcBef>
              <a:spcAft>
                <a:spcPts val="0"/>
              </a:spcAft>
              <a:buSzPts val="1300"/>
              <a:buChar char="●"/>
            </a:pPr>
            <a:r>
              <a:rPr lang="en"/>
              <a:t>Please refer to the syllabus regarding the office hours as they have changed</a:t>
            </a:r>
            <a:endParaRPr/>
          </a:p>
          <a:p>
            <a:pPr indent="-311150" lvl="0" marL="457200" rtl="0" algn="l">
              <a:spcBef>
                <a:spcPts val="0"/>
              </a:spcBef>
              <a:spcAft>
                <a:spcPts val="0"/>
              </a:spcAft>
              <a:buSzPts val="1300"/>
              <a:buChar char="●"/>
            </a:pPr>
            <a:r>
              <a:rPr lang="en"/>
              <a:t>We will do a lot of live coding in this course and many in-class exercises</a:t>
            </a:r>
            <a:endParaRPr/>
          </a:p>
          <a:p>
            <a:pPr indent="-311150" lvl="0" marL="457200" rtl="0" algn="l">
              <a:spcBef>
                <a:spcPts val="0"/>
              </a:spcBef>
              <a:spcAft>
                <a:spcPts val="0"/>
              </a:spcAft>
              <a:buSzPts val="1300"/>
              <a:buChar char="●"/>
            </a:pPr>
            <a:r>
              <a:rPr lang="en"/>
              <a:t>This course has two primary books and reading is required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Terminate</a:t>
            </a:r>
            <a:r>
              <a:rPr lang="en"/>
              <a:t> BA775 VM Instances</a:t>
            </a:r>
            <a:endParaRPr/>
          </a:p>
        </p:txBody>
      </p:sp>
      <p:sp>
        <p:nvSpPr>
          <p:cNvPr id="324" name="Google Shape;324;p22"/>
          <p:cNvSpPr txBox="1"/>
          <p:nvPr>
            <p:ph idx="1" type="body"/>
          </p:nvPr>
        </p:nvSpPr>
        <p:spPr>
          <a:xfrm>
            <a:off x="1303800" y="1685250"/>
            <a:ext cx="7030500" cy="31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avoid getting charged delete your instance:</a:t>
            </a:r>
            <a:endParaRPr/>
          </a:p>
          <a:p>
            <a:pPr indent="0" lvl="0" marL="0" rtl="0" algn="l">
              <a:spcBef>
                <a:spcPts val="1600"/>
              </a:spcBef>
              <a:spcAft>
                <a:spcPts val="0"/>
              </a:spcAft>
              <a:buNone/>
            </a:pPr>
            <a:r>
              <a:rPr lang="en"/>
              <a:t>From Compute Engine &gt; VM Instances &gt; select the instance you want to delete and press DELETE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Note: You should also delete BQ datasets that are not needed from BA775. Up to 10GB storage is free, so do it only if you have stored large tables.</a:t>
            </a:r>
            <a:endParaRPr/>
          </a:p>
        </p:txBody>
      </p:sp>
      <p:pic>
        <p:nvPicPr>
          <p:cNvPr id="325" name="Google Shape;325;p22"/>
          <p:cNvPicPr preferRelativeResize="0"/>
          <p:nvPr/>
        </p:nvPicPr>
        <p:blipFill>
          <a:blip r:embed="rId3">
            <a:alphaModFix/>
          </a:blip>
          <a:stretch>
            <a:fillRect/>
          </a:stretch>
        </p:blipFill>
        <p:spPr>
          <a:xfrm>
            <a:off x="2186287" y="2668400"/>
            <a:ext cx="4771426" cy="1043750"/>
          </a:xfrm>
          <a:prstGeom prst="rect">
            <a:avLst/>
          </a:prstGeom>
          <a:noFill/>
          <a:ln>
            <a:noFill/>
          </a:ln>
          <a:effectLst>
            <a:outerShdw blurRad="57150" rotWithShape="0" algn="bl" dir="5400000" dist="19050">
              <a:srgbClr val="000000">
                <a:alpha val="50000"/>
              </a:srgbClr>
            </a:outerShdw>
          </a:effectLst>
        </p:spPr>
      </p:pic>
      <p:pic>
        <p:nvPicPr>
          <p:cNvPr id="326" name="Google Shape;326;p22"/>
          <p:cNvPicPr preferRelativeResize="0"/>
          <p:nvPr/>
        </p:nvPicPr>
        <p:blipFill>
          <a:blip r:embed="rId4">
            <a:alphaModFix/>
          </a:blip>
          <a:stretch>
            <a:fillRect/>
          </a:stretch>
        </p:blipFill>
        <p:spPr>
          <a:xfrm>
            <a:off x="6975250" y="392325"/>
            <a:ext cx="1123399" cy="999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Teaching Assistants</a:t>
            </a:r>
            <a:endParaRPr/>
          </a:p>
        </p:txBody>
      </p:sp>
      <p:sp>
        <p:nvSpPr>
          <p:cNvPr id="332" name="Google Shape;332;p23"/>
          <p:cNvSpPr txBox="1"/>
          <p:nvPr>
            <p:ph idx="1" type="body"/>
          </p:nvPr>
        </p:nvSpPr>
        <p:spPr>
          <a:xfrm>
            <a:off x="1303800" y="1151850"/>
            <a:ext cx="7030500" cy="33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t>
            </a:r>
            <a:endParaRPr b="1"/>
          </a:p>
          <a:p>
            <a:pPr indent="0" lvl="0" marL="0" rtl="0" algn="l">
              <a:spcBef>
                <a:spcPts val="1600"/>
              </a:spcBef>
              <a:spcAft>
                <a:spcPts val="0"/>
              </a:spcAft>
              <a:buNone/>
            </a:pPr>
            <a:r>
              <a:rPr lang="en"/>
              <a:t>Paula Demacker</a:t>
            </a:r>
            <a:r>
              <a:rPr lang="en"/>
              <a:t> -demacker@bu.edu                    </a:t>
            </a:r>
            <a:r>
              <a:rPr lang="en"/>
              <a:t>Zhangcheng (Kristy) Guo</a:t>
            </a:r>
            <a:r>
              <a:rPr lang="en"/>
              <a:t> - </a:t>
            </a:r>
            <a:r>
              <a:rPr lang="en" u="sng">
                <a:solidFill>
                  <a:schemeClr val="hlink"/>
                </a:solidFill>
                <a:hlinkClick r:id="rId3"/>
              </a:rPr>
              <a:t>kguo@bu.edu</a:t>
            </a:r>
            <a:endParaRPr/>
          </a:p>
          <a:p>
            <a:pPr indent="0" lvl="0" marL="0" rtl="0" algn="l">
              <a:spcBef>
                <a:spcPts val="1600"/>
              </a:spcBef>
              <a:spcAft>
                <a:spcPts val="0"/>
              </a:spcAft>
              <a:buNone/>
            </a:pPr>
            <a:r>
              <a:rPr lang="en"/>
              <a:t>OH: Mon 9-10:30 a.m.                                             OH: Thursday 6:30-8 p.m.</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TAs will help with: 1) TA office hours 2) grading 3) moderating the Slack channel</a:t>
            </a:r>
            <a:endParaRPr/>
          </a:p>
          <a:p>
            <a:pPr indent="0" lvl="0" marL="0" rtl="0" algn="l">
              <a:spcBef>
                <a:spcPts val="1600"/>
              </a:spcBef>
              <a:spcAft>
                <a:spcPts val="1600"/>
              </a:spcAft>
              <a:buNone/>
            </a:pPr>
            <a:r>
              <a:t/>
            </a:r>
            <a:endParaRPr/>
          </a:p>
        </p:txBody>
      </p:sp>
      <p:pic>
        <p:nvPicPr>
          <p:cNvPr id="333" name="Google Shape;333;p23"/>
          <p:cNvPicPr preferRelativeResize="0"/>
          <p:nvPr/>
        </p:nvPicPr>
        <p:blipFill>
          <a:blip r:embed="rId4">
            <a:alphaModFix/>
          </a:blip>
          <a:stretch>
            <a:fillRect/>
          </a:stretch>
        </p:blipFill>
        <p:spPr>
          <a:xfrm>
            <a:off x="1863800" y="2565400"/>
            <a:ext cx="1727850" cy="187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